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69" r:id="rId5"/>
    <p:sldId id="270" r:id="rId6"/>
    <p:sldId id="271" r:id="rId7"/>
    <p:sldId id="267" r:id="rId8"/>
    <p:sldId id="273" r:id="rId9"/>
    <p:sldId id="277" r:id="rId10"/>
    <p:sldId id="276" r:id="rId11"/>
    <p:sldId id="275" r:id="rId12"/>
    <p:sldId id="274" r:id="rId13"/>
    <p:sldId id="281" r:id="rId14"/>
    <p:sldId id="278" r:id="rId15"/>
    <p:sldId id="279" r:id="rId16"/>
    <p:sldId id="280" r:id="rId17"/>
    <p:sldId id="283" r:id="rId18"/>
    <p:sldId id="282" r:id="rId19"/>
    <p:sldId id="285" r:id="rId20"/>
    <p:sldId id="284" r:id="rId21"/>
    <p:sldId id="260" r:id="rId22"/>
    <p:sldId id="286" r:id="rId23"/>
    <p:sldId id="287" r:id="rId24"/>
    <p:sldId id="266" r:id="rId25"/>
    <p:sldId id="265" r:id="rId26"/>
    <p:sldId id="264" r:id="rId27"/>
    <p:sldId id="263" r:id="rId28"/>
    <p:sldId id="268" r:id="rId29"/>
    <p:sldId id="261" r:id="rId30"/>
    <p:sldId id="290" r:id="rId31"/>
    <p:sldId id="289" r:id="rId32"/>
    <p:sldId id="28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5FD8DF9-50A7-4986-A6A2-15C6D72D7FC2}">
          <p14:sldIdLst>
            <p14:sldId id="256"/>
            <p14:sldId id="257"/>
          </p14:sldIdLst>
        </p14:section>
        <p14:section name="Methodology" id="{24EC2660-F95A-4C7B-BAC4-D4A988809877}">
          <p14:sldIdLst>
            <p14:sldId id="258"/>
            <p14:sldId id="269"/>
            <p14:sldId id="270"/>
            <p14:sldId id="271"/>
          </p14:sldIdLst>
        </p14:section>
        <p14:section name="Results" id="{4C7E2EC8-5525-4FB2-B66C-94B38A7DF29B}">
          <p14:sldIdLst>
            <p14:sldId id="267"/>
            <p14:sldId id="273"/>
            <p14:sldId id="277"/>
            <p14:sldId id="276"/>
            <p14:sldId id="275"/>
            <p14:sldId id="274"/>
            <p14:sldId id="281"/>
            <p14:sldId id="278"/>
            <p14:sldId id="279"/>
            <p14:sldId id="280"/>
            <p14:sldId id="283"/>
            <p14:sldId id="282"/>
            <p14:sldId id="285"/>
            <p14:sldId id="284"/>
          </p14:sldIdLst>
        </p14:section>
        <p14:section name="Challanges" id="{46C793AC-5C2D-4ABA-B0F7-2DDE53C9CF87}">
          <p14:sldIdLst>
            <p14:sldId id="260"/>
            <p14:sldId id="286"/>
            <p14:sldId id="287"/>
            <p14:sldId id="266"/>
            <p14:sldId id="265"/>
            <p14:sldId id="264"/>
            <p14:sldId id="263"/>
            <p14:sldId id="268"/>
          </p14:sldIdLst>
        </p14:section>
        <p14:section name="Conclusion" id="{77D5BA2B-E470-4740-AA8F-A492A53A1B53}">
          <p14:sldIdLst>
            <p14:sldId id="261"/>
            <p14:sldId id="290"/>
            <p14:sldId id="289"/>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573BD4-8932-48C6-AD85-42CC1C59792E}" v="39" dt="2019-11-13T23:16:41.440"/>
    <p1510:client id="{3BCBD829-531B-45CC-B960-CCA7A3963ED5}" v="14" dt="2019-11-13T17:34:11.043"/>
    <p1510:client id="{81B83868-21E3-4E88-BD20-2F1FC8830189}" v="2945" dt="2019-11-13T21:06:53.008"/>
    <p1510:client id="{C028E961-3403-48CF-A6C7-5334832392A1}" v="1779" dt="2019-11-13T23:12:50.9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F0DF74-3E16-424B-AC50-44E23FEE8AEA}"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DC326B16-D7C8-4EFE-B00C-331011DF2E78}">
      <dgm:prSet/>
      <dgm:spPr/>
      <dgm:t>
        <a:bodyPr/>
        <a:lstStyle/>
        <a:p>
          <a:r>
            <a:rPr lang="en-US"/>
            <a:t>Find Corner Points (Harris Stephens Corner Detector).</a:t>
          </a:r>
        </a:p>
      </dgm:t>
    </dgm:pt>
    <dgm:pt modelId="{5B3EC80F-ECAC-400D-BFA9-9E9FF0F5C039}" type="parTrans" cxnId="{40B06C8E-E9AA-4135-B192-9C806295069B}">
      <dgm:prSet/>
      <dgm:spPr/>
      <dgm:t>
        <a:bodyPr/>
        <a:lstStyle/>
        <a:p>
          <a:endParaRPr lang="en-US"/>
        </a:p>
      </dgm:t>
    </dgm:pt>
    <dgm:pt modelId="{81B640E2-B256-4F28-BA38-8103A94399B0}" type="sibTrans" cxnId="{40B06C8E-E9AA-4135-B192-9C806295069B}">
      <dgm:prSet/>
      <dgm:spPr/>
      <dgm:t>
        <a:bodyPr/>
        <a:lstStyle/>
        <a:p>
          <a:endParaRPr lang="en-US"/>
        </a:p>
      </dgm:t>
    </dgm:pt>
    <dgm:pt modelId="{2B28DF41-4077-4148-A676-59683645C76F}">
      <dgm:prSet/>
      <dgm:spPr/>
      <dgm:t>
        <a:bodyPr/>
        <a:lstStyle/>
        <a:p>
          <a:r>
            <a:rPr lang="en-US"/>
            <a:t>Find Descriptors of the Corner Points (SIFT DESCRIPTOR).</a:t>
          </a:r>
        </a:p>
      </dgm:t>
    </dgm:pt>
    <dgm:pt modelId="{59A14277-0A84-4008-B637-3BC6776EA53B}" type="parTrans" cxnId="{EFFE0ABE-A31F-43A0-9AE1-ACD34BF498C6}">
      <dgm:prSet/>
      <dgm:spPr/>
      <dgm:t>
        <a:bodyPr/>
        <a:lstStyle/>
        <a:p>
          <a:endParaRPr lang="en-US"/>
        </a:p>
      </dgm:t>
    </dgm:pt>
    <dgm:pt modelId="{7A8F62DB-CDEF-4A80-9E57-EFA07F9F8EFC}" type="sibTrans" cxnId="{EFFE0ABE-A31F-43A0-9AE1-ACD34BF498C6}">
      <dgm:prSet/>
      <dgm:spPr/>
      <dgm:t>
        <a:bodyPr/>
        <a:lstStyle/>
        <a:p>
          <a:endParaRPr lang="en-US"/>
        </a:p>
      </dgm:t>
    </dgm:pt>
    <dgm:pt modelId="{AB83EB17-9C1A-4AB7-A75A-B03FFB80BD17}">
      <dgm:prSet/>
      <dgm:spPr/>
      <dgm:t>
        <a:bodyPr/>
        <a:lstStyle/>
        <a:p>
          <a:r>
            <a:rPr lang="en-US"/>
            <a:t>Find matching points (using Lowe's Ratio Test).</a:t>
          </a:r>
        </a:p>
      </dgm:t>
    </dgm:pt>
    <dgm:pt modelId="{B07DD47A-B785-4BF6-B594-0D539615CF34}" type="parTrans" cxnId="{2715A3D0-13F7-49F2-B309-10B94FCA39F0}">
      <dgm:prSet/>
      <dgm:spPr/>
      <dgm:t>
        <a:bodyPr/>
        <a:lstStyle/>
        <a:p>
          <a:endParaRPr lang="en-US"/>
        </a:p>
      </dgm:t>
    </dgm:pt>
    <dgm:pt modelId="{D010D9A1-0197-460C-B1D1-795104109AF2}" type="sibTrans" cxnId="{2715A3D0-13F7-49F2-B309-10B94FCA39F0}">
      <dgm:prSet/>
      <dgm:spPr/>
      <dgm:t>
        <a:bodyPr/>
        <a:lstStyle/>
        <a:p>
          <a:endParaRPr lang="en-US"/>
        </a:p>
      </dgm:t>
    </dgm:pt>
    <dgm:pt modelId="{8BE01B0F-4630-4AD2-9DC7-F9D04D1FA65B}">
      <dgm:prSet/>
      <dgm:spPr/>
      <dgm:t>
        <a:bodyPr/>
        <a:lstStyle/>
        <a:p>
          <a:r>
            <a:rPr lang="en-US"/>
            <a:t>Use RANSAC to randomly sample several homographies of the 'now' image, that best fit the 'then' image.</a:t>
          </a:r>
        </a:p>
      </dgm:t>
    </dgm:pt>
    <dgm:pt modelId="{C301ED44-330B-4DF0-8230-5E1A93A209ED}" type="parTrans" cxnId="{BF8F7817-2910-4A34-BEB8-83D7681FCCB9}">
      <dgm:prSet/>
      <dgm:spPr/>
      <dgm:t>
        <a:bodyPr/>
        <a:lstStyle/>
        <a:p>
          <a:endParaRPr lang="en-US"/>
        </a:p>
      </dgm:t>
    </dgm:pt>
    <dgm:pt modelId="{B65965BE-521F-45C8-AFDA-66A8859F2057}" type="sibTrans" cxnId="{BF8F7817-2910-4A34-BEB8-83D7681FCCB9}">
      <dgm:prSet/>
      <dgm:spPr/>
      <dgm:t>
        <a:bodyPr/>
        <a:lstStyle/>
        <a:p>
          <a:endParaRPr lang="en-US"/>
        </a:p>
      </dgm:t>
    </dgm:pt>
    <dgm:pt modelId="{B2596759-2324-4A56-9C63-68AD96BB247D}">
      <dgm:prSet/>
      <dgm:spPr/>
      <dgm:t>
        <a:bodyPr/>
        <a:lstStyle/>
        <a:p>
          <a:pPr rtl="0"/>
          <a:r>
            <a:rPr lang="en-US"/>
            <a:t>Generate the mosiac of the 'then' image on top of the</a:t>
          </a:r>
          <a:r>
            <a:rPr lang="en-US">
              <a:latin typeface="Calibri Light" panose="020F0302020204030204"/>
            </a:rPr>
            <a:t> homographically projected</a:t>
          </a:r>
          <a:r>
            <a:rPr lang="en-US"/>
            <a:t> 'now' image.</a:t>
          </a:r>
        </a:p>
      </dgm:t>
    </dgm:pt>
    <dgm:pt modelId="{CBD9854F-C416-45F0-AB53-1A5A19325590}" type="parTrans" cxnId="{56E936E0-2C22-4BD2-87F9-798FBE603137}">
      <dgm:prSet/>
      <dgm:spPr/>
      <dgm:t>
        <a:bodyPr/>
        <a:lstStyle/>
        <a:p>
          <a:endParaRPr lang="en-US"/>
        </a:p>
      </dgm:t>
    </dgm:pt>
    <dgm:pt modelId="{222F3517-E0D2-4925-8D1B-7BE062469C80}" type="sibTrans" cxnId="{56E936E0-2C22-4BD2-87F9-798FBE603137}">
      <dgm:prSet/>
      <dgm:spPr/>
      <dgm:t>
        <a:bodyPr/>
        <a:lstStyle/>
        <a:p>
          <a:endParaRPr lang="en-US"/>
        </a:p>
      </dgm:t>
    </dgm:pt>
    <dgm:pt modelId="{E6FE04CA-42DE-4F31-9957-A4511566A24A}" type="pres">
      <dgm:prSet presAssocID="{BBF0DF74-3E16-424B-AC50-44E23FEE8AEA}" presName="Name0" presStyleCnt="0">
        <dgm:presLayoutVars>
          <dgm:dir/>
          <dgm:resizeHandles val="exact"/>
        </dgm:presLayoutVars>
      </dgm:prSet>
      <dgm:spPr/>
    </dgm:pt>
    <dgm:pt modelId="{6DA77E6C-37F5-4439-A66B-71C75A78C825}" type="pres">
      <dgm:prSet presAssocID="{DC326B16-D7C8-4EFE-B00C-331011DF2E78}" presName="node" presStyleLbl="node1" presStyleIdx="0" presStyleCnt="5">
        <dgm:presLayoutVars>
          <dgm:bulletEnabled val="1"/>
        </dgm:presLayoutVars>
      </dgm:prSet>
      <dgm:spPr/>
    </dgm:pt>
    <dgm:pt modelId="{8034B388-65AE-4D10-98B9-44FB1A047D8E}" type="pres">
      <dgm:prSet presAssocID="{81B640E2-B256-4F28-BA38-8103A94399B0}" presName="sibTrans" presStyleLbl="sibTrans1D1" presStyleIdx="0" presStyleCnt="4"/>
      <dgm:spPr/>
    </dgm:pt>
    <dgm:pt modelId="{156E8FF4-E313-4476-94E0-99512F45F4EB}" type="pres">
      <dgm:prSet presAssocID="{81B640E2-B256-4F28-BA38-8103A94399B0}" presName="connectorText" presStyleLbl="sibTrans1D1" presStyleIdx="0" presStyleCnt="4"/>
      <dgm:spPr/>
    </dgm:pt>
    <dgm:pt modelId="{DBF382DD-8A87-4716-A947-98FF981CE557}" type="pres">
      <dgm:prSet presAssocID="{2B28DF41-4077-4148-A676-59683645C76F}" presName="node" presStyleLbl="node1" presStyleIdx="1" presStyleCnt="5">
        <dgm:presLayoutVars>
          <dgm:bulletEnabled val="1"/>
        </dgm:presLayoutVars>
      </dgm:prSet>
      <dgm:spPr/>
    </dgm:pt>
    <dgm:pt modelId="{3AC87789-14C4-4ACE-B179-A7E924BA05C5}" type="pres">
      <dgm:prSet presAssocID="{7A8F62DB-CDEF-4A80-9E57-EFA07F9F8EFC}" presName="sibTrans" presStyleLbl="sibTrans1D1" presStyleIdx="1" presStyleCnt="4"/>
      <dgm:spPr/>
    </dgm:pt>
    <dgm:pt modelId="{42EF003D-5EF0-4D6B-9164-8DE036BDA3FD}" type="pres">
      <dgm:prSet presAssocID="{7A8F62DB-CDEF-4A80-9E57-EFA07F9F8EFC}" presName="connectorText" presStyleLbl="sibTrans1D1" presStyleIdx="1" presStyleCnt="4"/>
      <dgm:spPr/>
    </dgm:pt>
    <dgm:pt modelId="{BE2D999F-F67E-4310-A8DB-FDBA0CD729AD}" type="pres">
      <dgm:prSet presAssocID="{AB83EB17-9C1A-4AB7-A75A-B03FFB80BD17}" presName="node" presStyleLbl="node1" presStyleIdx="2" presStyleCnt="5">
        <dgm:presLayoutVars>
          <dgm:bulletEnabled val="1"/>
        </dgm:presLayoutVars>
      </dgm:prSet>
      <dgm:spPr/>
    </dgm:pt>
    <dgm:pt modelId="{E6166A4F-84B8-4E4F-9EAF-4BF3608E267A}" type="pres">
      <dgm:prSet presAssocID="{D010D9A1-0197-460C-B1D1-795104109AF2}" presName="sibTrans" presStyleLbl="sibTrans1D1" presStyleIdx="2" presStyleCnt="4"/>
      <dgm:spPr/>
    </dgm:pt>
    <dgm:pt modelId="{7B570912-7AEC-4D10-9748-D4FD928734E1}" type="pres">
      <dgm:prSet presAssocID="{D010D9A1-0197-460C-B1D1-795104109AF2}" presName="connectorText" presStyleLbl="sibTrans1D1" presStyleIdx="2" presStyleCnt="4"/>
      <dgm:spPr/>
    </dgm:pt>
    <dgm:pt modelId="{57F92C64-85A5-4D1B-AED5-E89F2A7F235B}" type="pres">
      <dgm:prSet presAssocID="{8BE01B0F-4630-4AD2-9DC7-F9D04D1FA65B}" presName="node" presStyleLbl="node1" presStyleIdx="3" presStyleCnt="5">
        <dgm:presLayoutVars>
          <dgm:bulletEnabled val="1"/>
        </dgm:presLayoutVars>
      </dgm:prSet>
      <dgm:spPr/>
    </dgm:pt>
    <dgm:pt modelId="{1110B188-236D-4C5B-A464-FDD901A0E32A}" type="pres">
      <dgm:prSet presAssocID="{B65965BE-521F-45C8-AFDA-66A8859F2057}" presName="sibTrans" presStyleLbl="sibTrans1D1" presStyleIdx="3" presStyleCnt="4"/>
      <dgm:spPr/>
    </dgm:pt>
    <dgm:pt modelId="{B436681F-68E6-4B63-BEF0-DA0221B15EDF}" type="pres">
      <dgm:prSet presAssocID="{B65965BE-521F-45C8-AFDA-66A8859F2057}" presName="connectorText" presStyleLbl="sibTrans1D1" presStyleIdx="3" presStyleCnt="4"/>
      <dgm:spPr/>
    </dgm:pt>
    <dgm:pt modelId="{B79A3D0C-DE73-4564-BA70-A9EB0B5B698D}" type="pres">
      <dgm:prSet presAssocID="{B2596759-2324-4A56-9C63-68AD96BB247D}" presName="node" presStyleLbl="node1" presStyleIdx="4" presStyleCnt="5">
        <dgm:presLayoutVars>
          <dgm:bulletEnabled val="1"/>
        </dgm:presLayoutVars>
      </dgm:prSet>
      <dgm:spPr/>
    </dgm:pt>
  </dgm:ptLst>
  <dgm:cxnLst>
    <dgm:cxn modelId="{699B7807-AEEB-4BF3-8999-59DBFB096FD1}" type="presOf" srcId="{B65965BE-521F-45C8-AFDA-66A8859F2057}" destId="{B436681F-68E6-4B63-BEF0-DA0221B15EDF}" srcOrd="1" destOrd="0" presId="urn:microsoft.com/office/officeart/2016/7/layout/RepeatingBendingProcessNew"/>
    <dgm:cxn modelId="{5A229E14-A382-41E0-97FD-DC1672FB3248}" type="presOf" srcId="{7A8F62DB-CDEF-4A80-9E57-EFA07F9F8EFC}" destId="{3AC87789-14C4-4ACE-B179-A7E924BA05C5}" srcOrd="0" destOrd="0" presId="urn:microsoft.com/office/officeart/2016/7/layout/RepeatingBendingProcessNew"/>
    <dgm:cxn modelId="{2CCB6217-94BA-4D77-940D-BC93EE6AC692}" type="presOf" srcId="{DC326B16-D7C8-4EFE-B00C-331011DF2E78}" destId="{6DA77E6C-37F5-4439-A66B-71C75A78C825}" srcOrd="0" destOrd="0" presId="urn:microsoft.com/office/officeart/2016/7/layout/RepeatingBendingProcessNew"/>
    <dgm:cxn modelId="{BF8F7817-2910-4A34-BEB8-83D7681FCCB9}" srcId="{BBF0DF74-3E16-424B-AC50-44E23FEE8AEA}" destId="{8BE01B0F-4630-4AD2-9DC7-F9D04D1FA65B}" srcOrd="3" destOrd="0" parTransId="{C301ED44-330B-4DF0-8230-5E1A93A209ED}" sibTransId="{B65965BE-521F-45C8-AFDA-66A8859F2057}"/>
    <dgm:cxn modelId="{7151A621-7CD3-4C05-9654-DB4635E47D4B}" type="presOf" srcId="{AB83EB17-9C1A-4AB7-A75A-B03FFB80BD17}" destId="{BE2D999F-F67E-4310-A8DB-FDBA0CD729AD}" srcOrd="0" destOrd="0" presId="urn:microsoft.com/office/officeart/2016/7/layout/RepeatingBendingProcessNew"/>
    <dgm:cxn modelId="{E867D422-BF20-4D37-A22D-D05E8A6DBD94}" type="presOf" srcId="{81B640E2-B256-4F28-BA38-8103A94399B0}" destId="{8034B388-65AE-4D10-98B9-44FB1A047D8E}" srcOrd="0" destOrd="0" presId="urn:microsoft.com/office/officeart/2016/7/layout/RepeatingBendingProcessNew"/>
    <dgm:cxn modelId="{1E92B94A-91AA-4DCD-8293-BE1C1E1C51B6}" type="presOf" srcId="{8BE01B0F-4630-4AD2-9DC7-F9D04D1FA65B}" destId="{57F92C64-85A5-4D1B-AED5-E89F2A7F235B}" srcOrd="0" destOrd="0" presId="urn:microsoft.com/office/officeart/2016/7/layout/RepeatingBendingProcessNew"/>
    <dgm:cxn modelId="{4018CC79-BD8F-4C67-94A0-FE68E19CCF25}" type="presOf" srcId="{BBF0DF74-3E16-424B-AC50-44E23FEE8AEA}" destId="{E6FE04CA-42DE-4F31-9957-A4511566A24A}" srcOrd="0" destOrd="0" presId="urn:microsoft.com/office/officeart/2016/7/layout/RepeatingBendingProcessNew"/>
    <dgm:cxn modelId="{40B06C8E-E9AA-4135-B192-9C806295069B}" srcId="{BBF0DF74-3E16-424B-AC50-44E23FEE8AEA}" destId="{DC326B16-D7C8-4EFE-B00C-331011DF2E78}" srcOrd="0" destOrd="0" parTransId="{5B3EC80F-ECAC-400D-BFA9-9E9FF0F5C039}" sibTransId="{81B640E2-B256-4F28-BA38-8103A94399B0}"/>
    <dgm:cxn modelId="{E5564790-E4DC-4D40-B220-D7CBE6177B79}" type="presOf" srcId="{D010D9A1-0197-460C-B1D1-795104109AF2}" destId="{E6166A4F-84B8-4E4F-9EAF-4BF3608E267A}" srcOrd="0" destOrd="0" presId="urn:microsoft.com/office/officeart/2016/7/layout/RepeatingBendingProcessNew"/>
    <dgm:cxn modelId="{AEC1D0A0-6648-4151-9A85-48A729FD54B8}" type="presOf" srcId="{81B640E2-B256-4F28-BA38-8103A94399B0}" destId="{156E8FF4-E313-4476-94E0-99512F45F4EB}" srcOrd="1" destOrd="0" presId="urn:microsoft.com/office/officeart/2016/7/layout/RepeatingBendingProcessNew"/>
    <dgm:cxn modelId="{B20873B0-CFF4-495D-BF1B-9B9124CD4787}" type="presOf" srcId="{7A8F62DB-CDEF-4A80-9E57-EFA07F9F8EFC}" destId="{42EF003D-5EF0-4D6B-9164-8DE036BDA3FD}" srcOrd="1" destOrd="0" presId="urn:microsoft.com/office/officeart/2016/7/layout/RepeatingBendingProcessNew"/>
    <dgm:cxn modelId="{EFFE0ABE-A31F-43A0-9AE1-ACD34BF498C6}" srcId="{BBF0DF74-3E16-424B-AC50-44E23FEE8AEA}" destId="{2B28DF41-4077-4148-A676-59683645C76F}" srcOrd="1" destOrd="0" parTransId="{59A14277-0A84-4008-B637-3BC6776EA53B}" sibTransId="{7A8F62DB-CDEF-4A80-9E57-EFA07F9F8EFC}"/>
    <dgm:cxn modelId="{74619FCD-D62B-44A4-A160-4C01F52C0FF4}" type="presOf" srcId="{B2596759-2324-4A56-9C63-68AD96BB247D}" destId="{B79A3D0C-DE73-4564-BA70-A9EB0B5B698D}" srcOrd="0" destOrd="0" presId="urn:microsoft.com/office/officeart/2016/7/layout/RepeatingBendingProcessNew"/>
    <dgm:cxn modelId="{F065CFCD-9F96-4E9E-A3D7-CC3F7224E9CA}" type="presOf" srcId="{D010D9A1-0197-460C-B1D1-795104109AF2}" destId="{7B570912-7AEC-4D10-9748-D4FD928734E1}" srcOrd="1" destOrd="0" presId="urn:microsoft.com/office/officeart/2016/7/layout/RepeatingBendingProcessNew"/>
    <dgm:cxn modelId="{2715A3D0-13F7-49F2-B309-10B94FCA39F0}" srcId="{BBF0DF74-3E16-424B-AC50-44E23FEE8AEA}" destId="{AB83EB17-9C1A-4AB7-A75A-B03FFB80BD17}" srcOrd="2" destOrd="0" parTransId="{B07DD47A-B785-4BF6-B594-0D539615CF34}" sibTransId="{D010D9A1-0197-460C-B1D1-795104109AF2}"/>
    <dgm:cxn modelId="{56E936E0-2C22-4BD2-87F9-798FBE603137}" srcId="{BBF0DF74-3E16-424B-AC50-44E23FEE8AEA}" destId="{B2596759-2324-4A56-9C63-68AD96BB247D}" srcOrd="4" destOrd="0" parTransId="{CBD9854F-C416-45F0-AB53-1A5A19325590}" sibTransId="{222F3517-E0D2-4925-8D1B-7BE062469C80}"/>
    <dgm:cxn modelId="{E529BFE8-328A-4F3B-B68E-8419B11C2E3C}" type="presOf" srcId="{B65965BE-521F-45C8-AFDA-66A8859F2057}" destId="{1110B188-236D-4C5B-A464-FDD901A0E32A}" srcOrd="0" destOrd="0" presId="urn:microsoft.com/office/officeart/2016/7/layout/RepeatingBendingProcessNew"/>
    <dgm:cxn modelId="{F50FA0FA-38F6-4655-A68B-17D808F1D224}" type="presOf" srcId="{2B28DF41-4077-4148-A676-59683645C76F}" destId="{DBF382DD-8A87-4716-A947-98FF981CE557}" srcOrd="0" destOrd="0" presId="urn:microsoft.com/office/officeart/2016/7/layout/RepeatingBendingProcessNew"/>
    <dgm:cxn modelId="{77C484E0-1C81-4EA4-8D66-236458073DAF}" type="presParOf" srcId="{E6FE04CA-42DE-4F31-9957-A4511566A24A}" destId="{6DA77E6C-37F5-4439-A66B-71C75A78C825}" srcOrd="0" destOrd="0" presId="urn:microsoft.com/office/officeart/2016/7/layout/RepeatingBendingProcessNew"/>
    <dgm:cxn modelId="{AD3FF578-2B99-4DC8-BCF9-ADE95A6E942C}" type="presParOf" srcId="{E6FE04CA-42DE-4F31-9957-A4511566A24A}" destId="{8034B388-65AE-4D10-98B9-44FB1A047D8E}" srcOrd="1" destOrd="0" presId="urn:microsoft.com/office/officeart/2016/7/layout/RepeatingBendingProcessNew"/>
    <dgm:cxn modelId="{5DC69D57-A8DA-4480-A73B-EFB8E87B5D1E}" type="presParOf" srcId="{8034B388-65AE-4D10-98B9-44FB1A047D8E}" destId="{156E8FF4-E313-4476-94E0-99512F45F4EB}" srcOrd="0" destOrd="0" presId="urn:microsoft.com/office/officeart/2016/7/layout/RepeatingBendingProcessNew"/>
    <dgm:cxn modelId="{55FEBC6F-35AF-4327-942E-D16E53EEDAD8}" type="presParOf" srcId="{E6FE04CA-42DE-4F31-9957-A4511566A24A}" destId="{DBF382DD-8A87-4716-A947-98FF981CE557}" srcOrd="2" destOrd="0" presId="urn:microsoft.com/office/officeart/2016/7/layout/RepeatingBendingProcessNew"/>
    <dgm:cxn modelId="{0B4D9991-23F6-40FE-A2DF-558BFD91FD05}" type="presParOf" srcId="{E6FE04CA-42DE-4F31-9957-A4511566A24A}" destId="{3AC87789-14C4-4ACE-B179-A7E924BA05C5}" srcOrd="3" destOrd="0" presId="urn:microsoft.com/office/officeart/2016/7/layout/RepeatingBendingProcessNew"/>
    <dgm:cxn modelId="{3795C4A5-648D-45C6-A2FF-738A77A8D1CC}" type="presParOf" srcId="{3AC87789-14C4-4ACE-B179-A7E924BA05C5}" destId="{42EF003D-5EF0-4D6B-9164-8DE036BDA3FD}" srcOrd="0" destOrd="0" presId="urn:microsoft.com/office/officeart/2016/7/layout/RepeatingBendingProcessNew"/>
    <dgm:cxn modelId="{F8DCCC7C-14DA-45BA-8D4C-85EA42DB62B4}" type="presParOf" srcId="{E6FE04CA-42DE-4F31-9957-A4511566A24A}" destId="{BE2D999F-F67E-4310-A8DB-FDBA0CD729AD}" srcOrd="4" destOrd="0" presId="urn:microsoft.com/office/officeart/2016/7/layout/RepeatingBendingProcessNew"/>
    <dgm:cxn modelId="{202F1EAA-537A-48B1-ADE8-6B820F3DFA23}" type="presParOf" srcId="{E6FE04CA-42DE-4F31-9957-A4511566A24A}" destId="{E6166A4F-84B8-4E4F-9EAF-4BF3608E267A}" srcOrd="5" destOrd="0" presId="urn:microsoft.com/office/officeart/2016/7/layout/RepeatingBendingProcessNew"/>
    <dgm:cxn modelId="{FEB7EDBE-7B7C-47B8-86BD-E4E015C4FFE1}" type="presParOf" srcId="{E6166A4F-84B8-4E4F-9EAF-4BF3608E267A}" destId="{7B570912-7AEC-4D10-9748-D4FD928734E1}" srcOrd="0" destOrd="0" presId="urn:microsoft.com/office/officeart/2016/7/layout/RepeatingBendingProcessNew"/>
    <dgm:cxn modelId="{1FA51E38-4BC1-4C03-B418-C92F97802EEC}" type="presParOf" srcId="{E6FE04CA-42DE-4F31-9957-A4511566A24A}" destId="{57F92C64-85A5-4D1B-AED5-E89F2A7F235B}" srcOrd="6" destOrd="0" presId="urn:microsoft.com/office/officeart/2016/7/layout/RepeatingBendingProcessNew"/>
    <dgm:cxn modelId="{96268007-B996-4A9B-8117-BADD44CADE0A}" type="presParOf" srcId="{E6FE04CA-42DE-4F31-9957-A4511566A24A}" destId="{1110B188-236D-4C5B-A464-FDD901A0E32A}" srcOrd="7" destOrd="0" presId="urn:microsoft.com/office/officeart/2016/7/layout/RepeatingBendingProcessNew"/>
    <dgm:cxn modelId="{DF6D3440-DE7C-40F5-86AD-5700F3ED5BE6}" type="presParOf" srcId="{1110B188-236D-4C5B-A464-FDD901A0E32A}" destId="{B436681F-68E6-4B63-BEF0-DA0221B15EDF}" srcOrd="0" destOrd="0" presId="urn:microsoft.com/office/officeart/2016/7/layout/RepeatingBendingProcessNew"/>
    <dgm:cxn modelId="{489820F6-687E-41F8-8A4B-BFC3B2B8EB4E}" type="presParOf" srcId="{E6FE04CA-42DE-4F31-9957-A4511566A24A}" destId="{B79A3D0C-DE73-4564-BA70-A9EB0B5B698D}"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4B388-65AE-4D10-98B9-44FB1A047D8E}">
      <dsp:nvSpPr>
        <dsp:cNvPr id="0" name=""/>
        <dsp:cNvSpPr/>
      </dsp:nvSpPr>
      <dsp:spPr>
        <a:xfrm>
          <a:off x="3094939" y="748729"/>
          <a:ext cx="578257" cy="91440"/>
        </a:xfrm>
        <a:custGeom>
          <a:avLst/>
          <a:gdLst/>
          <a:ahLst/>
          <a:cxnLst/>
          <a:rect l="0" t="0" r="0" b="0"/>
          <a:pathLst>
            <a:path>
              <a:moveTo>
                <a:pt x="0" y="45720"/>
              </a:moveTo>
              <a:lnTo>
                <a:pt x="578257" y="45720"/>
              </a:lnTo>
            </a:path>
          </a:pathLst>
        </a:custGeom>
        <a:noFill/>
        <a:ln w="1270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846" y="791405"/>
        <a:ext cx="30442" cy="6088"/>
      </dsp:txXfrm>
    </dsp:sp>
    <dsp:sp modelId="{6DA77E6C-37F5-4439-A66B-71C75A78C825}">
      <dsp:nvSpPr>
        <dsp:cNvPr id="0" name=""/>
        <dsp:cNvSpPr/>
      </dsp:nvSpPr>
      <dsp:spPr>
        <a:xfrm>
          <a:off x="449533" y="287"/>
          <a:ext cx="2647205" cy="1588323"/>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715" tIns="136159" rIns="129715" bIns="136159" numCol="1" spcCol="1270" anchor="ctr" anchorCtr="0">
          <a:noAutofit/>
        </a:bodyPr>
        <a:lstStyle/>
        <a:p>
          <a:pPr marL="0" lvl="0" indent="0" algn="ctr" defTabSz="800100">
            <a:lnSpc>
              <a:spcPct val="90000"/>
            </a:lnSpc>
            <a:spcBef>
              <a:spcPct val="0"/>
            </a:spcBef>
            <a:spcAft>
              <a:spcPct val="35000"/>
            </a:spcAft>
            <a:buNone/>
          </a:pPr>
          <a:r>
            <a:rPr lang="en-US" sz="1800" kern="1200"/>
            <a:t>Find Corner Points (Harris Stephens Corner Detector).</a:t>
          </a:r>
        </a:p>
      </dsp:txBody>
      <dsp:txXfrm>
        <a:off x="449533" y="287"/>
        <a:ext cx="2647205" cy="1588323"/>
      </dsp:txXfrm>
    </dsp:sp>
    <dsp:sp modelId="{3AC87789-14C4-4ACE-B179-A7E924BA05C5}">
      <dsp:nvSpPr>
        <dsp:cNvPr id="0" name=""/>
        <dsp:cNvSpPr/>
      </dsp:nvSpPr>
      <dsp:spPr>
        <a:xfrm>
          <a:off x="6351002" y="748729"/>
          <a:ext cx="578257" cy="91440"/>
        </a:xfrm>
        <a:custGeom>
          <a:avLst/>
          <a:gdLst/>
          <a:ahLst/>
          <a:cxnLst/>
          <a:rect l="0" t="0" r="0" b="0"/>
          <a:pathLst>
            <a:path>
              <a:moveTo>
                <a:pt x="0" y="45720"/>
              </a:moveTo>
              <a:lnTo>
                <a:pt x="578257" y="45720"/>
              </a:lnTo>
            </a:path>
          </a:pathLst>
        </a:custGeom>
        <a:noFill/>
        <a:ln w="12700" cap="flat" cmpd="sng" algn="ctr">
          <a:solidFill>
            <a:schemeClr val="accent2">
              <a:hueOff val="13013"/>
              <a:satOff val="-8959"/>
              <a:lumOff val="-228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24910" y="791405"/>
        <a:ext cx="30442" cy="6088"/>
      </dsp:txXfrm>
    </dsp:sp>
    <dsp:sp modelId="{DBF382DD-8A87-4716-A947-98FF981CE557}">
      <dsp:nvSpPr>
        <dsp:cNvPr id="0" name=""/>
        <dsp:cNvSpPr/>
      </dsp:nvSpPr>
      <dsp:spPr>
        <a:xfrm>
          <a:off x="3705597" y="287"/>
          <a:ext cx="2647205" cy="1588323"/>
        </a:xfrm>
        <a:prstGeom prst="rect">
          <a:avLst/>
        </a:prstGeom>
        <a:solidFill>
          <a:schemeClr val="accent2">
            <a:hueOff val="9759"/>
            <a:satOff val="-6719"/>
            <a:lumOff val="-171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715" tIns="136159" rIns="129715" bIns="136159" numCol="1" spcCol="1270" anchor="ctr" anchorCtr="0">
          <a:noAutofit/>
        </a:bodyPr>
        <a:lstStyle/>
        <a:p>
          <a:pPr marL="0" lvl="0" indent="0" algn="ctr" defTabSz="800100">
            <a:lnSpc>
              <a:spcPct val="90000"/>
            </a:lnSpc>
            <a:spcBef>
              <a:spcPct val="0"/>
            </a:spcBef>
            <a:spcAft>
              <a:spcPct val="35000"/>
            </a:spcAft>
            <a:buNone/>
          </a:pPr>
          <a:r>
            <a:rPr lang="en-US" sz="1800" kern="1200"/>
            <a:t>Find Descriptors of the Corner Points (SIFT DESCRIPTOR).</a:t>
          </a:r>
        </a:p>
      </dsp:txBody>
      <dsp:txXfrm>
        <a:off x="3705597" y="287"/>
        <a:ext cx="2647205" cy="1588323"/>
      </dsp:txXfrm>
    </dsp:sp>
    <dsp:sp modelId="{E6166A4F-84B8-4E4F-9EAF-4BF3608E267A}">
      <dsp:nvSpPr>
        <dsp:cNvPr id="0" name=""/>
        <dsp:cNvSpPr/>
      </dsp:nvSpPr>
      <dsp:spPr>
        <a:xfrm>
          <a:off x="1773136" y="1586811"/>
          <a:ext cx="6512126" cy="578257"/>
        </a:xfrm>
        <a:custGeom>
          <a:avLst/>
          <a:gdLst/>
          <a:ahLst/>
          <a:cxnLst/>
          <a:rect l="0" t="0" r="0" b="0"/>
          <a:pathLst>
            <a:path>
              <a:moveTo>
                <a:pt x="6512126" y="0"/>
              </a:moveTo>
              <a:lnTo>
                <a:pt x="6512126" y="306228"/>
              </a:lnTo>
              <a:lnTo>
                <a:pt x="0" y="306228"/>
              </a:lnTo>
              <a:lnTo>
                <a:pt x="0" y="578257"/>
              </a:lnTo>
            </a:path>
          </a:pathLst>
        </a:custGeom>
        <a:noFill/>
        <a:ln w="12700" cap="flat" cmpd="sng" algn="ctr">
          <a:solidFill>
            <a:schemeClr val="accent2">
              <a:hueOff val="26025"/>
              <a:satOff val="-17917"/>
              <a:lumOff val="-457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65686" y="1872895"/>
        <a:ext cx="327026" cy="6088"/>
      </dsp:txXfrm>
    </dsp:sp>
    <dsp:sp modelId="{BE2D999F-F67E-4310-A8DB-FDBA0CD729AD}">
      <dsp:nvSpPr>
        <dsp:cNvPr id="0" name=""/>
        <dsp:cNvSpPr/>
      </dsp:nvSpPr>
      <dsp:spPr>
        <a:xfrm>
          <a:off x="6961660" y="287"/>
          <a:ext cx="2647205" cy="1588323"/>
        </a:xfrm>
        <a:prstGeom prst="rect">
          <a:avLst/>
        </a:prstGeom>
        <a:solidFill>
          <a:schemeClr val="accent2">
            <a:hueOff val="19519"/>
            <a:satOff val="-13438"/>
            <a:lumOff val="-34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715" tIns="136159" rIns="129715" bIns="136159" numCol="1" spcCol="1270" anchor="ctr" anchorCtr="0">
          <a:noAutofit/>
        </a:bodyPr>
        <a:lstStyle/>
        <a:p>
          <a:pPr marL="0" lvl="0" indent="0" algn="ctr" defTabSz="800100">
            <a:lnSpc>
              <a:spcPct val="90000"/>
            </a:lnSpc>
            <a:spcBef>
              <a:spcPct val="0"/>
            </a:spcBef>
            <a:spcAft>
              <a:spcPct val="35000"/>
            </a:spcAft>
            <a:buNone/>
          </a:pPr>
          <a:r>
            <a:rPr lang="en-US" sz="1800" kern="1200"/>
            <a:t>Find matching points (using Lowe's Ratio Test).</a:t>
          </a:r>
        </a:p>
      </dsp:txBody>
      <dsp:txXfrm>
        <a:off x="6961660" y="287"/>
        <a:ext cx="2647205" cy="1588323"/>
      </dsp:txXfrm>
    </dsp:sp>
    <dsp:sp modelId="{1110B188-236D-4C5B-A464-FDD901A0E32A}">
      <dsp:nvSpPr>
        <dsp:cNvPr id="0" name=""/>
        <dsp:cNvSpPr/>
      </dsp:nvSpPr>
      <dsp:spPr>
        <a:xfrm>
          <a:off x="3094939" y="2945910"/>
          <a:ext cx="578257" cy="91440"/>
        </a:xfrm>
        <a:custGeom>
          <a:avLst/>
          <a:gdLst/>
          <a:ahLst/>
          <a:cxnLst/>
          <a:rect l="0" t="0" r="0" b="0"/>
          <a:pathLst>
            <a:path>
              <a:moveTo>
                <a:pt x="0" y="45720"/>
              </a:moveTo>
              <a:lnTo>
                <a:pt x="578257" y="45720"/>
              </a:lnTo>
            </a:path>
          </a:pathLst>
        </a:custGeom>
        <a:noFill/>
        <a:ln w="12700" cap="flat" cmpd="sng" algn="ctr">
          <a:solidFill>
            <a:schemeClr val="accent2">
              <a:hueOff val="39038"/>
              <a:satOff val="-26876"/>
              <a:lumOff val="-686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846" y="2988586"/>
        <a:ext cx="30442" cy="6088"/>
      </dsp:txXfrm>
    </dsp:sp>
    <dsp:sp modelId="{57F92C64-85A5-4D1B-AED5-E89F2A7F235B}">
      <dsp:nvSpPr>
        <dsp:cNvPr id="0" name=""/>
        <dsp:cNvSpPr/>
      </dsp:nvSpPr>
      <dsp:spPr>
        <a:xfrm>
          <a:off x="449533" y="2197468"/>
          <a:ext cx="2647205" cy="1588323"/>
        </a:xfrm>
        <a:prstGeom prst="rect">
          <a:avLst/>
        </a:prstGeom>
        <a:solidFill>
          <a:schemeClr val="accent2">
            <a:hueOff val="29278"/>
            <a:satOff val="-20157"/>
            <a:lumOff val="-51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715" tIns="136159" rIns="129715" bIns="136159" numCol="1" spcCol="1270" anchor="ctr" anchorCtr="0">
          <a:noAutofit/>
        </a:bodyPr>
        <a:lstStyle/>
        <a:p>
          <a:pPr marL="0" lvl="0" indent="0" algn="ctr" defTabSz="800100">
            <a:lnSpc>
              <a:spcPct val="90000"/>
            </a:lnSpc>
            <a:spcBef>
              <a:spcPct val="0"/>
            </a:spcBef>
            <a:spcAft>
              <a:spcPct val="35000"/>
            </a:spcAft>
            <a:buNone/>
          </a:pPr>
          <a:r>
            <a:rPr lang="en-US" sz="1800" kern="1200"/>
            <a:t>Use RANSAC to randomly sample several homographies of the 'now' image, that best fit the 'then' image.</a:t>
          </a:r>
        </a:p>
      </dsp:txBody>
      <dsp:txXfrm>
        <a:off x="449533" y="2197468"/>
        <a:ext cx="2647205" cy="1588323"/>
      </dsp:txXfrm>
    </dsp:sp>
    <dsp:sp modelId="{B79A3D0C-DE73-4564-BA70-A9EB0B5B698D}">
      <dsp:nvSpPr>
        <dsp:cNvPr id="0" name=""/>
        <dsp:cNvSpPr/>
      </dsp:nvSpPr>
      <dsp:spPr>
        <a:xfrm>
          <a:off x="3705597" y="2197468"/>
          <a:ext cx="2647205" cy="1588323"/>
        </a:xfrm>
        <a:prstGeom prst="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715" tIns="136159" rIns="129715" bIns="136159" numCol="1" spcCol="1270" anchor="ctr" anchorCtr="0">
          <a:noAutofit/>
        </a:bodyPr>
        <a:lstStyle/>
        <a:p>
          <a:pPr marL="0" lvl="0" indent="0" algn="ctr" defTabSz="800100" rtl="0">
            <a:lnSpc>
              <a:spcPct val="90000"/>
            </a:lnSpc>
            <a:spcBef>
              <a:spcPct val="0"/>
            </a:spcBef>
            <a:spcAft>
              <a:spcPct val="35000"/>
            </a:spcAft>
            <a:buNone/>
          </a:pPr>
          <a:r>
            <a:rPr lang="en-US" sz="1800" kern="1200"/>
            <a:t>Generate the mosiac of the 'then' image on top of the</a:t>
          </a:r>
          <a:r>
            <a:rPr lang="en-US" sz="1800" kern="1200">
              <a:latin typeface="Calibri Light" panose="020F0302020204030204"/>
            </a:rPr>
            <a:t> homographically projected</a:t>
          </a:r>
          <a:r>
            <a:rPr lang="en-US" sz="1800" kern="1200"/>
            <a:t> 'now' image.</a:t>
          </a:r>
        </a:p>
      </dsp:txBody>
      <dsp:txXfrm>
        <a:off x="3705597" y="2197468"/>
        <a:ext cx="2647205" cy="158832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dirty="0"/>
              <a:t>11/13/2019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46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E2D6473-DF6D-4702-B328-E0DD40540A4E}" type="datetimeFigureOut">
              <a:rPr lang="en-US" dirty="0"/>
              <a:t>11/13/2019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742785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26F7E3A-B166-407D-9866-32884E7D5B37}" type="datetimeFigureOut">
              <a:rPr lang="en-US" dirty="0"/>
              <a:t>11/13/2019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8133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8FC5F6-F338-4AE4-BB23-26385BCFC423}" type="datetimeFigureOut">
              <a:rPr lang="en-US" dirty="0"/>
              <a:t>11/13/2019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2483380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11/13/2019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796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dirty="0"/>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9AB4D41-86C1-4908-B66A-0B50CEB3BF29}" type="datetimeFigureOut">
              <a:rPr lang="en-US" dirty="0"/>
              <a:t>11/13/2019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953132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dirty="0"/>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6426E2C-56C1-4E0D-A793-0088A7FDD37E}" type="datetimeFigureOut">
              <a:rPr lang="en-US" dirty="0"/>
              <a:t>11/13/2019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61069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t>11/13/2019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916939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11/13/2019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721832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11/13/2019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69165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11/13/2019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698013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11/13/2019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77667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boredpanda.com/then-and-now-pictures-changing-world-rephoto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7CDF33-7A69-49CB-9154-A1224571D7E5}"/>
              </a:ext>
            </a:extLst>
          </p:cNvPr>
          <p:cNvSpPr>
            <a:spLocks noGrp="1"/>
          </p:cNvSpPr>
          <p:nvPr>
            <p:ph type="ctrTitle"/>
          </p:nvPr>
        </p:nvSpPr>
        <p:spPr>
          <a:xfrm>
            <a:off x="1097280" y="758952"/>
            <a:ext cx="10058400" cy="3892168"/>
          </a:xfrm>
        </p:spPr>
        <p:txBody>
          <a:bodyPr>
            <a:normAutofit/>
          </a:bodyPr>
          <a:lstStyle/>
          <a:p>
            <a:r>
              <a:rPr lang="en-US"/>
              <a:t>Feature Point Detection</a:t>
            </a:r>
          </a:p>
        </p:txBody>
      </p:sp>
      <p:sp>
        <p:nvSpPr>
          <p:cNvPr id="31" name="Rectangle 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5E65E964-5D12-4D12-84C3-F8A66743FD48}"/>
              </a:ext>
            </a:extLst>
          </p:cNvPr>
          <p:cNvSpPr>
            <a:spLocks noGrp="1"/>
          </p:cNvSpPr>
          <p:nvPr>
            <p:ph type="subTitle" idx="1"/>
          </p:nvPr>
        </p:nvSpPr>
        <p:spPr>
          <a:xfrm>
            <a:off x="1100051" y="4980825"/>
            <a:ext cx="10072777" cy="1861867"/>
          </a:xfrm>
        </p:spPr>
        <p:txBody>
          <a:bodyPr vert="horz" lIns="91440" tIns="45720" rIns="91440" bIns="45720" rtlCol="0" anchor="t">
            <a:normAutofit/>
          </a:bodyPr>
          <a:lstStyle/>
          <a:p>
            <a:pPr algn="ctr"/>
            <a:r>
              <a:rPr lang="en-US" b="1">
                <a:solidFill>
                  <a:srgbClr val="FFFFFF"/>
                </a:solidFill>
              </a:rPr>
              <a:t>Now &amp; Then: A historic mosaic using Harris Stephens Corner Detector and the SIFT feature descriptor </a:t>
            </a:r>
            <a:endParaRPr lang="en-US" b="1"/>
          </a:p>
          <a:p>
            <a:pPr algn="ctr"/>
            <a:r>
              <a:rPr lang="en-US">
                <a:solidFill>
                  <a:srgbClr val="FFFFFF"/>
                </a:solidFill>
                <a:cs typeface="Calibri Light"/>
              </a:rPr>
              <a:t>By</a:t>
            </a:r>
            <a:endParaRPr lang="en-US" dirty="0">
              <a:solidFill>
                <a:srgbClr val="FFFFFF"/>
              </a:solidFill>
              <a:cs typeface="Calibri Light"/>
            </a:endParaRPr>
          </a:p>
          <a:p>
            <a:pPr algn="ctr"/>
            <a:r>
              <a:rPr lang="en-US">
                <a:solidFill>
                  <a:srgbClr val="FFFFFF"/>
                </a:solidFill>
                <a:cs typeface="Calibri Light"/>
              </a:rPr>
              <a:t>Anisa Zhurda &amp; Rabbir Bin Rabbani</a:t>
            </a:r>
            <a:endParaRPr lang="en-US" dirty="0">
              <a:solidFill>
                <a:srgbClr val="FFFFFF"/>
              </a:solidFill>
              <a:cs typeface="Calibri Light"/>
            </a:endParaRPr>
          </a:p>
        </p:txBody>
      </p:sp>
      <p:sp>
        <p:nvSpPr>
          <p:cNvPr id="32" name="Rectangle 1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44163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8" name="Straight Connector 57">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0" name="Rectangle 59">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77DE04-ACB6-4D98-84FE-C6CFEB8199F6}"/>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ea typeface="+mj-lt"/>
                <a:cs typeface="+mj-lt"/>
              </a:rPr>
              <a:t>Example 2 - 'Good' Output</a:t>
            </a:r>
            <a:endParaRPr lang="en-US" dirty="0"/>
          </a:p>
        </p:txBody>
      </p:sp>
      <p:sp>
        <p:nvSpPr>
          <p:cNvPr id="64" name="Rectangle 63">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descr="A sign on the side of a mountain road&#10;&#10;Description generated with very high confidence">
            <a:extLst>
              <a:ext uri="{FF2B5EF4-FFF2-40B4-BE49-F238E27FC236}">
                <a16:creationId xmlns:a16="http://schemas.microsoft.com/office/drawing/2014/main" id="{A96316B9-B27F-4191-A679-2FC3BF3F8482}"/>
              </a:ext>
            </a:extLst>
          </p:cNvPr>
          <p:cNvPicPr>
            <a:picLocks noChangeAspect="1"/>
          </p:cNvPicPr>
          <p:nvPr/>
        </p:nvPicPr>
        <p:blipFill>
          <a:blip r:embed="rId2"/>
          <a:stretch>
            <a:fillRect/>
          </a:stretch>
        </p:blipFill>
        <p:spPr>
          <a:xfrm>
            <a:off x="2631311" y="-4305"/>
            <a:ext cx="6987250" cy="4918204"/>
          </a:xfrm>
          <a:prstGeom prst="rect">
            <a:avLst/>
          </a:prstGeom>
        </p:spPr>
      </p:pic>
    </p:spTree>
    <p:extLst>
      <p:ext uri="{BB962C8B-B14F-4D97-AF65-F5344CB8AC3E}">
        <p14:creationId xmlns:p14="http://schemas.microsoft.com/office/powerpoint/2010/main" val="3614483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77DE04-ACB6-4D98-84FE-C6CFEB8199F6}"/>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Example 3 - Inputs</a:t>
            </a:r>
          </a:p>
        </p:txBody>
      </p:sp>
      <p:pic>
        <p:nvPicPr>
          <p:cNvPr id="7" name="Picture 7" descr="A black and white photo of a train crossing a bridge&#10;&#10;Description generated with high confidence">
            <a:extLst>
              <a:ext uri="{FF2B5EF4-FFF2-40B4-BE49-F238E27FC236}">
                <a16:creationId xmlns:a16="http://schemas.microsoft.com/office/drawing/2014/main" id="{E84D6980-1CE6-4014-B7DB-99B4DBCAD920}"/>
              </a:ext>
            </a:extLst>
          </p:cNvPr>
          <p:cNvPicPr>
            <a:picLocks noChangeAspect="1"/>
          </p:cNvPicPr>
          <p:nvPr/>
        </p:nvPicPr>
        <p:blipFill>
          <a:blip r:embed="rId2"/>
          <a:stretch>
            <a:fillRect/>
          </a:stretch>
        </p:blipFill>
        <p:spPr>
          <a:xfrm>
            <a:off x="6283904" y="440250"/>
            <a:ext cx="4743894" cy="4002391"/>
          </a:xfrm>
          <a:prstGeom prst="rect">
            <a:avLst/>
          </a:prstGeom>
        </p:spPr>
      </p:pic>
      <p:sp>
        <p:nvSpPr>
          <p:cNvPr id="24" name="Rectangle 23">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A bridge over water with a city in the background&#10;&#10;Description generated with high confidence">
            <a:extLst>
              <a:ext uri="{FF2B5EF4-FFF2-40B4-BE49-F238E27FC236}">
                <a16:creationId xmlns:a16="http://schemas.microsoft.com/office/drawing/2014/main" id="{E8DCEA6D-04AD-45C8-88C4-560AD230B7B4}"/>
              </a:ext>
            </a:extLst>
          </p:cNvPr>
          <p:cNvPicPr>
            <a:picLocks noChangeAspect="1"/>
          </p:cNvPicPr>
          <p:nvPr/>
        </p:nvPicPr>
        <p:blipFill>
          <a:blip r:embed="rId3"/>
          <a:stretch>
            <a:fillRect/>
          </a:stretch>
        </p:blipFill>
        <p:spPr>
          <a:xfrm>
            <a:off x="2148" y="361224"/>
            <a:ext cx="5897061" cy="4150804"/>
          </a:xfrm>
          <a:prstGeom prst="rect">
            <a:avLst/>
          </a:prstGeom>
        </p:spPr>
      </p:pic>
      <p:sp>
        <p:nvSpPr>
          <p:cNvPr id="26" name="Rectangle 25">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itle 1">
            <a:extLst>
              <a:ext uri="{FF2B5EF4-FFF2-40B4-BE49-F238E27FC236}">
                <a16:creationId xmlns:a16="http://schemas.microsoft.com/office/drawing/2014/main" id="{B67CE261-3B4D-4565-825F-A8C4CEEA6F91}"/>
              </a:ext>
            </a:extLst>
          </p:cNvPr>
          <p:cNvSpPr txBox="1">
            <a:spLocks/>
          </p:cNvSpPr>
          <p:nvPr/>
        </p:nvSpPr>
        <p:spPr>
          <a:xfrm>
            <a:off x="1063268" y="5928938"/>
            <a:ext cx="10058400" cy="822960"/>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solidFill>
                  <a:srgbClr val="FFFFFF"/>
                </a:solidFill>
                <a:ea typeface="+mj-lt"/>
                <a:cs typeface="+mj-lt"/>
              </a:rPr>
              <a:t>Paris, Eiffel Tower 2017(Left) &amp; 1888 during construction (Right)</a:t>
            </a:r>
            <a:endParaRPr lang="en-US" sz="2800" dirty="0"/>
          </a:p>
        </p:txBody>
      </p:sp>
    </p:spTree>
    <p:extLst>
      <p:ext uri="{BB962C8B-B14F-4D97-AF65-F5344CB8AC3E}">
        <p14:creationId xmlns:p14="http://schemas.microsoft.com/office/powerpoint/2010/main" val="1599697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8" name="Straight Connector 57">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0" name="Rectangle 59">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77DE04-ACB6-4D98-84FE-C6CFEB8199F6}"/>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ea typeface="+mj-lt"/>
                <a:cs typeface="+mj-lt"/>
              </a:rPr>
              <a:t>Example 3  - 'Good' Output</a:t>
            </a:r>
            <a:endParaRPr lang="en-US" dirty="0"/>
          </a:p>
        </p:txBody>
      </p:sp>
      <p:sp>
        <p:nvSpPr>
          <p:cNvPr id="64" name="Rectangle 63">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descr="A picture containing building, outdoor, city, water&#10;&#10;Description generated with very high confidence">
            <a:extLst>
              <a:ext uri="{FF2B5EF4-FFF2-40B4-BE49-F238E27FC236}">
                <a16:creationId xmlns:a16="http://schemas.microsoft.com/office/drawing/2014/main" id="{F3C98849-C86F-43D0-8FFF-6599A41E3C0E}"/>
              </a:ext>
            </a:extLst>
          </p:cNvPr>
          <p:cNvPicPr>
            <a:picLocks noChangeAspect="1"/>
          </p:cNvPicPr>
          <p:nvPr/>
        </p:nvPicPr>
        <p:blipFill>
          <a:blip r:embed="rId2"/>
          <a:stretch>
            <a:fillRect/>
          </a:stretch>
        </p:blipFill>
        <p:spPr>
          <a:xfrm>
            <a:off x="2640957" y="-24975"/>
            <a:ext cx="6967960" cy="4920962"/>
          </a:xfrm>
          <a:prstGeom prst="rect">
            <a:avLst/>
          </a:prstGeom>
        </p:spPr>
      </p:pic>
    </p:spTree>
    <p:extLst>
      <p:ext uri="{BB962C8B-B14F-4D97-AF65-F5344CB8AC3E}">
        <p14:creationId xmlns:p14="http://schemas.microsoft.com/office/powerpoint/2010/main" val="1574825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77DE04-ACB6-4D98-84FE-C6CFEB8199F6}"/>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Example 4  - Inputs</a:t>
            </a:r>
          </a:p>
        </p:txBody>
      </p:sp>
      <p:pic>
        <p:nvPicPr>
          <p:cNvPr id="7" name="Picture 7" descr="A train is parked on the side of a building&#10;&#10;Description generated with high confidence">
            <a:extLst>
              <a:ext uri="{FF2B5EF4-FFF2-40B4-BE49-F238E27FC236}">
                <a16:creationId xmlns:a16="http://schemas.microsoft.com/office/drawing/2014/main" id="{E84D6980-1CE6-4014-B7DB-99B4DBCAD920}"/>
              </a:ext>
            </a:extLst>
          </p:cNvPr>
          <p:cNvPicPr>
            <a:picLocks noChangeAspect="1"/>
          </p:cNvPicPr>
          <p:nvPr/>
        </p:nvPicPr>
        <p:blipFill>
          <a:blip r:embed="rId2"/>
          <a:stretch>
            <a:fillRect/>
          </a:stretch>
        </p:blipFill>
        <p:spPr>
          <a:xfrm>
            <a:off x="7329681" y="25490"/>
            <a:ext cx="3308238" cy="4909073"/>
          </a:xfrm>
          <a:prstGeom prst="rect">
            <a:avLst/>
          </a:prstGeom>
        </p:spPr>
      </p:pic>
      <p:sp>
        <p:nvSpPr>
          <p:cNvPr id="24" name="Rectangle 23">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A large building with a clock at the station&#10;&#10;Description generated with high confidence">
            <a:extLst>
              <a:ext uri="{FF2B5EF4-FFF2-40B4-BE49-F238E27FC236}">
                <a16:creationId xmlns:a16="http://schemas.microsoft.com/office/drawing/2014/main" id="{E8DCEA6D-04AD-45C8-88C4-560AD230B7B4}"/>
              </a:ext>
            </a:extLst>
          </p:cNvPr>
          <p:cNvPicPr>
            <a:picLocks noChangeAspect="1"/>
          </p:cNvPicPr>
          <p:nvPr/>
        </p:nvPicPr>
        <p:blipFill>
          <a:blip r:embed="rId3"/>
          <a:stretch>
            <a:fillRect/>
          </a:stretch>
        </p:blipFill>
        <p:spPr>
          <a:xfrm>
            <a:off x="2148" y="435961"/>
            <a:ext cx="5897061" cy="4136367"/>
          </a:xfrm>
          <a:prstGeom prst="rect">
            <a:avLst/>
          </a:prstGeom>
        </p:spPr>
      </p:pic>
      <p:sp>
        <p:nvSpPr>
          <p:cNvPr id="26" name="Rectangle 25">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462216A9-BE1A-4D69-BAF7-99E76E1B0957}"/>
              </a:ext>
            </a:extLst>
          </p:cNvPr>
          <p:cNvSpPr txBox="1">
            <a:spLocks/>
          </p:cNvSpPr>
          <p:nvPr/>
        </p:nvSpPr>
        <p:spPr>
          <a:xfrm>
            <a:off x="1061459" y="5917484"/>
            <a:ext cx="10058400" cy="822960"/>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solidFill>
                  <a:srgbClr val="FFFFFF"/>
                </a:solidFill>
                <a:ea typeface="+mj-lt"/>
                <a:cs typeface="+mj-lt"/>
              </a:rPr>
              <a:t>St. Matthew Evangelical Church, Poland, 2017(Left) &amp; 1937 (Right)</a:t>
            </a:r>
            <a:endParaRPr lang="en-US" sz="2800" dirty="0"/>
          </a:p>
        </p:txBody>
      </p:sp>
    </p:spTree>
    <p:extLst>
      <p:ext uri="{BB962C8B-B14F-4D97-AF65-F5344CB8AC3E}">
        <p14:creationId xmlns:p14="http://schemas.microsoft.com/office/powerpoint/2010/main" val="633445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77DE04-ACB6-4D98-84FE-C6CFEB8199F6}"/>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Example 4 - 'Good' Outputs</a:t>
            </a:r>
          </a:p>
        </p:txBody>
      </p:sp>
      <p:pic>
        <p:nvPicPr>
          <p:cNvPr id="3" name="Picture 4" descr="A clock on the side of a building&#10;&#10;Description generated with high confidence">
            <a:extLst>
              <a:ext uri="{FF2B5EF4-FFF2-40B4-BE49-F238E27FC236}">
                <a16:creationId xmlns:a16="http://schemas.microsoft.com/office/drawing/2014/main" id="{3A41017E-3359-43C2-B9B6-0289B09EDC68}"/>
              </a:ext>
            </a:extLst>
          </p:cNvPr>
          <p:cNvPicPr>
            <a:picLocks noChangeAspect="1"/>
          </p:cNvPicPr>
          <p:nvPr/>
        </p:nvPicPr>
        <p:blipFill>
          <a:blip r:embed="rId2"/>
          <a:stretch>
            <a:fillRect/>
          </a:stretch>
        </p:blipFill>
        <p:spPr>
          <a:xfrm>
            <a:off x="-1151" y="253085"/>
            <a:ext cx="5855070" cy="4087358"/>
          </a:xfrm>
          <a:prstGeom prst="rect">
            <a:avLst/>
          </a:prstGeom>
        </p:spPr>
      </p:pic>
      <p:sp>
        <p:nvSpPr>
          <p:cNvPr id="81" name="Rectangle 80">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clock that is on display in front of a building&#10;&#10;Description generated with high confidence">
            <a:extLst>
              <a:ext uri="{FF2B5EF4-FFF2-40B4-BE49-F238E27FC236}">
                <a16:creationId xmlns:a16="http://schemas.microsoft.com/office/drawing/2014/main" id="{1731A602-C087-45D7-989D-F9C3FD200D36}"/>
              </a:ext>
            </a:extLst>
          </p:cNvPr>
          <p:cNvPicPr>
            <a:picLocks noChangeAspect="1"/>
          </p:cNvPicPr>
          <p:nvPr/>
        </p:nvPicPr>
        <p:blipFill>
          <a:blip r:embed="rId3"/>
          <a:stretch>
            <a:fillRect/>
          </a:stretch>
        </p:blipFill>
        <p:spPr>
          <a:xfrm>
            <a:off x="6338081" y="350713"/>
            <a:ext cx="5376038" cy="3988558"/>
          </a:xfrm>
          <a:prstGeom prst="rect">
            <a:avLst/>
          </a:prstGeom>
        </p:spPr>
      </p:pic>
      <p:sp>
        <p:nvSpPr>
          <p:cNvPr id="83" name="Rectangle 82">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50974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77DE04-ACB6-4D98-84FE-C6CFEB8199F6}"/>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Example 5  - Inputs</a:t>
            </a:r>
          </a:p>
        </p:txBody>
      </p:sp>
      <p:pic>
        <p:nvPicPr>
          <p:cNvPr id="7" name="Picture 7" descr="A plane flying in the air&#10;&#10;Description generated with very high confidence">
            <a:extLst>
              <a:ext uri="{FF2B5EF4-FFF2-40B4-BE49-F238E27FC236}">
                <a16:creationId xmlns:a16="http://schemas.microsoft.com/office/drawing/2014/main" id="{E84D6980-1CE6-4014-B7DB-99B4DBCAD920}"/>
              </a:ext>
            </a:extLst>
          </p:cNvPr>
          <p:cNvPicPr>
            <a:picLocks noChangeAspect="1"/>
          </p:cNvPicPr>
          <p:nvPr/>
        </p:nvPicPr>
        <p:blipFill>
          <a:blip r:embed="rId2"/>
          <a:stretch>
            <a:fillRect/>
          </a:stretch>
        </p:blipFill>
        <p:spPr>
          <a:xfrm>
            <a:off x="6480871" y="189066"/>
            <a:ext cx="4224566" cy="4495111"/>
          </a:xfrm>
          <a:prstGeom prst="rect">
            <a:avLst/>
          </a:prstGeom>
        </p:spPr>
      </p:pic>
      <p:sp>
        <p:nvSpPr>
          <p:cNvPr id="24" name="Rectangle 23">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A picture containing building, outdoor, clock, front&#10;&#10;Description generated with very high confidence">
            <a:extLst>
              <a:ext uri="{FF2B5EF4-FFF2-40B4-BE49-F238E27FC236}">
                <a16:creationId xmlns:a16="http://schemas.microsoft.com/office/drawing/2014/main" id="{E8DCEA6D-04AD-45C8-88C4-560AD230B7B4}"/>
              </a:ext>
            </a:extLst>
          </p:cNvPr>
          <p:cNvPicPr>
            <a:picLocks noChangeAspect="1"/>
          </p:cNvPicPr>
          <p:nvPr/>
        </p:nvPicPr>
        <p:blipFill>
          <a:blip r:embed="rId3"/>
          <a:stretch>
            <a:fillRect/>
          </a:stretch>
        </p:blipFill>
        <p:spPr>
          <a:xfrm>
            <a:off x="2148" y="764206"/>
            <a:ext cx="5897061" cy="3344838"/>
          </a:xfrm>
          <a:prstGeom prst="rect">
            <a:avLst/>
          </a:prstGeom>
        </p:spPr>
      </p:pic>
      <p:sp>
        <p:nvSpPr>
          <p:cNvPr id="26" name="Rectangle 25">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C22AEFCF-6212-4ABE-A92B-C0D4FD04FB02}"/>
              </a:ext>
            </a:extLst>
          </p:cNvPr>
          <p:cNvSpPr txBox="1">
            <a:spLocks/>
          </p:cNvSpPr>
          <p:nvPr/>
        </p:nvSpPr>
        <p:spPr>
          <a:xfrm>
            <a:off x="1061459" y="5917484"/>
            <a:ext cx="10058400" cy="822960"/>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solidFill>
                  <a:srgbClr val="FFFFFF"/>
                </a:solidFill>
                <a:ea typeface="+mj-lt"/>
                <a:cs typeface="+mj-lt"/>
              </a:rPr>
              <a:t>Chernobyl Reactor, </a:t>
            </a:r>
            <a:r>
              <a:rPr lang="en-US" sz="2800" dirty="0">
                <a:solidFill>
                  <a:srgbClr val="FFFFFF"/>
                </a:solidFill>
                <a:ea typeface="+mn-lt"/>
                <a:cs typeface="Calibri Light"/>
              </a:rPr>
              <a:t>2006</a:t>
            </a:r>
            <a:r>
              <a:rPr lang="en-US" sz="2800" dirty="0">
                <a:solidFill>
                  <a:srgbClr val="FFFFFF"/>
                </a:solidFill>
                <a:ea typeface="+mj-lt"/>
                <a:cs typeface="+mj-lt"/>
              </a:rPr>
              <a:t>(Left) &amp; 1986 (Right)</a:t>
            </a:r>
            <a:endParaRPr lang="en-US" sz="2800" dirty="0"/>
          </a:p>
        </p:txBody>
      </p:sp>
    </p:spTree>
    <p:extLst>
      <p:ext uri="{BB962C8B-B14F-4D97-AF65-F5344CB8AC3E}">
        <p14:creationId xmlns:p14="http://schemas.microsoft.com/office/powerpoint/2010/main" val="3013299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77DE04-ACB6-4D98-84FE-C6CFEB8199F6}"/>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Example 5 - 'Good' Output</a:t>
            </a:r>
          </a:p>
        </p:txBody>
      </p:sp>
      <p:sp>
        <p:nvSpPr>
          <p:cNvPr id="81" name="Rectangle 80">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7" descr="A plane flying in front of a building&#10;&#10;Description generated with high confidence">
            <a:extLst>
              <a:ext uri="{FF2B5EF4-FFF2-40B4-BE49-F238E27FC236}">
                <a16:creationId xmlns:a16="http://schemas.microsoft.com/office/drawing/2014/main" id="{BBE27CEB-5B25-4F9A-85B1-B1C4154F5728}"/>
              </a:ext>
            </a:extLst>
          </p:cNvPr>
          <p:cNvPicPr>
            <a:picLocks noChangeAspect="1"/>
          </p:cNvPicPr>
          <p:nvPr/>
        </p:nvPicPr>
        <p:blipFill>
          <a:blip r:embed="rId2"/>
          <a:stretch>
            <a:fillRect/>
          </a:stretch>
        </p:blipFill>
        <p:spPr>
          <a:xfrm>
            <a:off x="1782501" y="-12998"/>
            <a:ext cx="8617351" cy="4916299"/>
          </a:xfrm>
          <a:prstGeom prst="rect">
            <a:avLst/>
          </a:prstGeom>
        </p:spPr>
      </p:pic>
    </p:spTree>
    <p:extLst>
      <p:ext uri="{BB962C8B-B14F-4D97-AF65-F5344CB8AC3E}">
        <p14:creationId xmlns:p14="http://schemas.microsoft.com/office/powerpoint/2010/main" val="336301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77DE04-ACB6-4D98-84FE-C6CFEB8199F6}"/>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Example 6  - Inputs</a:t>
            </a:r>
          </a:p>
        </p:txBody>
      </p:sp>
      <p:pic>
        <p:nvPicPr>
          <p:cNvPr id="7" name="Picture 7" descr="A vintage photo of a city street&#10;&#10;Description generated with very high confidence">
            <a:extLst>
              <a:ext uri="{FF2B5EF4-FFF2-40B4-BE49-F238E27FC236}">
                <a16:creationId xmlns:a16="http://schemas.microsoft.com/office/drawing/2014/main" id="{E84D6980-1CE6-4014-B7DB-99B4DBCAD920}"/>
              </a:ext>
            </a:extLst>
          </p:cNvPr>
          <p:cNvPicPr>
            <a:picLocks noChangeAspect="1"/>
          </p:cNvPicPr>
          <p:nvPr/>
        </p:nvPicPr>
        <p:blipFill>
          <a:blip r:embed="rId2"/>
          <a:stretch>
            <a:fillRect/>
          </a:stretch>
        </p:blipFill>
        <p:spPr>
          <a:xfrm>
            <a:off x="6519454" y="784799"/>
            <a:ext cx="4214921" cy="3062505"/>
          </a:xfrm>
          <a:prstGeom prst="rect">
            <a:avLst/>
          </a:prstGeom>
        </p:spPr>
      </p:pic>
      <p:sp>
        <p:nvSpPr>
          <p:cNvPr id="24" name="Rectangle 23">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A car parked in front of a building&#10;&#10;Description generated with very high confidence">
            <a:extLst>
              <a:ext uri="{FF2B5EF4-FFF2-40B4-BE49-F238E27FC236}">
                <a16:creationId xmlns:a16="http://schemas.microsoft.com/office/drawing/2014/main" id="{E8DCEA6D-04AD-45C8-88C4-560AD230B7B4}"/>
              </a:ext>
            </a:extLst>
          </p:cNvPr>
          <p:cNvPicPr>
            <a:picLocks noChangeAspect="1"/>
          </p:cNvPicPr>
          <p:nvPr/>
        </p:nvPicPr>
        <p:blipFill>
          <a:blip r:embed="rId3"/>
          <a:stretch>
            <a:fillRect/>
          </a:stretch>
        </p:blipFill>
        <p:spPr>
          <a:xfrm>
            <a:off x="-253" y="523067"/>
            <a:ext cx="5824697" cy="3595622"/>
          </a:xfrm>
          <a:prstGeom prst="rect">
            <a:avLst/>
          </a:prstGeom>
        </p:spPr>
      </p:pic>
      <p:sp>
        <p:nvSpPr>
          <p:cNvPr id="26" name="Rectangle 25">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0535209C-551D-470B-AD5C-5D2FEEB1AD98}"/>
              </a:ext>
            </a:extLst>
          </p:cNvPr>
          <p:cNvSpPr txBox="1">
            <a:spLocks/>
          </p:cNvSpPr>
          <p:nvPr/>
        </p:nvSpPr>
        <p:spPr>
          <a:xfrm>
            <a:off x="1061459" y="5917484"/>
            <a:ext cx="10058400" cy="822960"/>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solidFill>
                  <a:srgbClr val="FFFFFF"/>
                </a:solidFill>
                <a:ea typeface="+mn-lt"/>
                <a:cs typeface="Calibri Light"/>
              </a:rPr>
              <a:t>Building in Lodz</a:t>
            </a:r>
            <a:r>
              <a:rPr lang="en-US" sz="2800" dirty="0">
                <a:solidFill>
                  <a:srgbClr val="FFFFFF"/>
                </a:solidFill>
                <a:ea typeface="+mj-lt"/>
                <a:cs typeface="+mj-lt"/>
              </a:rPr>
              <a:t>, </a:t>
            </a:r>
            <a:r>
              <a:rPr lang="en-US" sz="2800" dirty="0">
                <a:solidFill>
                  <a:srgbClr val="FFFFFF"/>
                </a:solidFill>
                <a:ea typeface="+mn-lt"/>
                <a:cs typeface="Calibri Light"/>
              </a:rPr>
              <a:t>Poland, 2015</a:t>
            </a:r>
            <a:r>
              <a:rPr lang="en-US" sz="2800" dirty="0">
                <a:solidFill>
                  <a:srgbClr val="FFFFFF"/>
                </a:solidFill>
                <a:ea typeface="+mj-lt"/>
                <a:cs typeface="+mj-lt"/>
              </a:rPr>
              <a:t>(Left) &amp; 1987 (Right)</a:t>
            </a:r>
            <a:endParaRPr lang="en-US" sz="2800" dirty="0">
              <a:cs typeface="Calibri"/>
            </a:endParaRPr>
          </a:p>
        </p:txBody>
      </p:sp>
    </p:spTree>
    <p:extLst>
      <p:ext uri="{BB962C8B-B14F-4D97-AF65-F5344CB8AC3E}">
        <p14:creationId xmlns:p14="http://schemas.microsoft.com/office/powerpoint/2010/main" val="3555925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77DE04-ACB6-4D98-84FE-C6CFEB8199F6}"/>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Example 6 - 'Good' Outputs</a:t>
            </a:r>
            <a:endParaRPr lang="en-US" sz="3600" dirty="0">
              <a:solidFill>
                <a:srgbClr val="FFFFFF"/>
              </a:solidFill>
              <a:cs typeface="Calibri Light"/>
            </a:endParaRPr>
          </a:p>
        </p:txBody>
      </p:sp>
      <p:sp>
        <p:nvSpPr>
          <p:cNvPr id="81" name="Rectangle 80">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3" descr="A city street in front of a building&#10;&#10;Description generated with very high confidence">
            <a:extLst>
              <a:ext uri="{FF2B5EF4-FFF2-40B4-BE49-F238E27FC236}">
                <a16:creationId xmlns:a16="http://schemas.microsoft.com/office/drawing/2014/main" id="{2150F428-BC0A-4ECB-92C4-FD50DD596E61}"/>
              </a:ext>
            </a:extLst>
          </p:cNvPr>
          <p:cNvPicPr>
            <a:picLocks noChangeAspect="1"/>
          </p:cNvPicPr>
          <p:nvPr/>
        </p:nvPicPr>
        <p:blipFill>
          <a:blip r:embed="rId2"/>
          <a:stretch>
            <a:fillRect/>
          </a:stretch>
        </p:blipFill>
        <p:spPr>
          <a:xfrm>
            <a:off x="7717" y="656491"/>
            <a:ext cx="5984111" cy="3635196"/>
          </a:xfrm>
          <a:prstGeom prst="rect">
            <a:avLst/>
          </a:prstGeom>
        </p:spPr>
      </p:pic>
      <p:pic>
        <p:nvPicPr>
          <p:cNvPr id="5" name="Picture 5" descr="A large old building with many windows&#10;&#10;Description generated with very high confidence">
            <a:extLst>
              <a:ext uri="{FF2B5EF4-FFF2-40B4-BE49-F238E27FC236}">
                <a16:creationId xmlns:a16="http://schemas.microsoft.com/office/drawing/2014/main" id="{2502C74A-9A14-46CF-9230-111F3E51B9F4}"/>
              </a:ext>
            </a:extLst>
          </p:cNvPr>
          <p:cNvPicPr>
            <a:picLocks noChangeAspect="1"/>
          </p:cNvPicPr>
          <p:nvPr/>
        </p:nvPicPr>
        <p:blipFill>
          <a:blip r:embed="rId3"/>
          <a:stretch>
            <a:fillRect/>
          </a:stretch>
        </p:blipFill>
        <p:spPr>
          <a:xfrm>
            <a:off x="6200173" y="658286"/>
            <a:ext cx="5993756" cy="3631604"/>
          </a:xfrm>
          <a:prstGeom prst="rect">
            <a:avLst/>
          </a:prstGeom>
        </p:spPr>
      </p:pic>
    </p:spTree>
    <p:extLst>
      <p:ext uri="{BB962C8B-B14F-4D97-AF65-F5344CB8AC3E}">
        <p14:creationId xmlns:p14="http://schemas.microsoft.com/office/powerpoint/2010/main" val="3093940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77DE04-ACB6-4D98-84FE-C6CFEB8199F6}"/>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Example 7  - Inputs</a:t>
            </a:r>
          </a:p>
        </p:txBody>
      </p:sp>
      <p:pic>
        <p:nvPicPr>
          <p:cNvPr id="7" name="Picture 7" descr="A vintage photo of an old building&#10;&#10;Description generated with very high confidence">
            <a:extLst>
              <a:ext uri="{FF2B5EF4-FFF2-40B4-BE49-F238E27FC236}">
                <a16:creationId xmlns:a16="http://schemas.microsoft.com/office/drawing/2014/main" id="{E84D6980-1CE6-4014-B7DB-99B4DBCAD920}"/>
              </a:ext>
            </a:extLst>
          </p:cNvPr>
          <p:cNvPicPr>
            <a:picLocks noChangeAspect="1"/>
          </p:cNvPicPr>
          <p:nvPr/>
        </p:nvPicPr>
        <p:blipFill>
          <a:blip r:embed="rId2"/>
          <a:stretch>
            <a:fillRect/>
          </a:stretch>
        </p:blipFill>
        <p:spPr>
          <a:xfrm>
            <a:off x="6454839" y="256911"/>
            <a:ext cx="5586465" cy="4384926"/>
          </a:xfrm>
          <a:prstGeom prst="rect">
            <a:avLst/>
          </a:prstGeom>
        </p:spPr>
      </p:pic>
      <p:sp>
        <p:nvSpPr>
          <p:cNvPr id="24" name="Rectangle 23">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A group of people standing in front of a building&#10;&#10;Description generated with very high confidence">
            <a:extLst>
              <a:ext uri="{FF2B5EF4-FFF2-40B4-BE49-F238E27FC236}">
                <a16:creationId xmlns:a16="http://schemas.microsoft.com/office/drawing/2014/main" id="{E8DCEA6D-04AD-45C8-88C4-560AD230B7B4}"/>
              </a:ext>
            </a:extLst>
          </p:cNvPr>
          <p:cNvPicPr>
            <a:picLocks noChangeAspect="1"/>
          </p:cNvPicPr>
          <p:nvPr/>
        </p:nvPicPr>
        <p:blipFill>
          <a:blip r:embed="rId3"/>
          <a:stretch>
            <a:fillRect/>
          </a:stretch>
        </p:blipFill>
        <p:spPr>
          <a:xfrm>
            <a:off x="780551" y="2207"/>
            <a:ext cx="4947924" cy="4897772"/>
          </a:xfrm>
          <a:prstGeom prst="rect">
            <a:avLst/>
          </a:prstGeom>
        </p:spPr>
      </p:pic>
      <p:sp>
        <p:nvSpPr>
          <p:cNvPr id="26" name="Rectangle 25">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2433A5F7-9602-465D-AAFC-EA1F0A12E5FA}"/>
              </a:ext>
            </a:extLst>
          </p:cNvPr>
          <p:cNvSpPr txBox="1">
            <a:spLocks/>
          </p:cNvSpPr>
          <p:nvPr/>
        </p:nvSpPr>
        <p:spPr>
          <a:xfrm>
            <a:off x="1061459" y="5917484"/>
            <a:ext cx="10058400" cy="822960"/>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solidFill>
                  <a:srgbClr val="FFFFFF"/>
                </a:solidFill>
                <a:ea typeface="+mn-lt"/>
                <a:cs typeface="Calibri Light"/>
              </a:rPr>
              <a:t>Römerburg, Frankfurt, Germany, 2017</a:t>
            </a:r>
            <a:r>
              <a:rPr lang="en-US" sz="2800" dirty="0">
                <a:solidFill>
                  <a:srgbClr val="FFFFFF"/>
                </a:solidFill>
                <a:ea typeface="+mj-lt"/>
                <a:cs typeface="+mj-lt"/>
              </a:rPr>
              <a:t>(Left) &amp; 1910 (Right)</a:t>
            </a:r>
            <a:endParaRPr lang="en-US" sz="2800" dirty="0">
              <a:cs typeface="Calibri"/>
            </a:endParaRPr>
          </a:p>
        </p:txBody>
      </p:sp>
    </p:spTree>
    <p:extLst>
      <p:ext uri="{BB962C8B-B14F-4D97-AF65-F5344CB8AC3E}">
        <p14:creationId xmlns:p14="http://schemas.microsoft.com/office/powerpoint/2010/main" val="3781859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4711-7CAC-4B1C-9E3A-9A2641A54993}"/>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D29120EF-6E00-48F6-B3E5-E83E99A42F79}"/>
              </a:ext>
            </a:extLst>
          </p:cNvPr>
          <p:cNvSpPr>
            <a:spLocks noGrp="1"/>
          </p:cNvSpPr>
          <p:nvPr>
            <p:ph idx="1"/>
          </p:nvPr>
        </p:nvSpPr>
        <p:spPr/>
        <p:txBody>
          <a:bodyPr vert="horz" lIns="0" tIns="45720" rIns="0" bIns="45720" rtlCol="0" anchor="t">
            <a:normAutofit/>
          </a:bodyPr>
          <a:lstStyle/>
          <a:p>
            <a:pPr marL="457200" indent="-457200">
              <a:buFont typeface="Wingdings" panose="020F0502020204030204" pitchFamily="34" charset="0"/>
              <a:buChar char="§"/>
            </a:pPr>
            <a:r>
              <a:rPr lang="en-US" dirty="0">
                <a:ea typeface="+mn-lt"/>
                <a:cs typeface="+mn-lt"/>
              </a:rPr>
              <a:t>We all like feeling nostalgic and nothing brings more nostalgia then a look into the past with photos and comparing it to the present.</a:t>
            </a:r>
            <a:endParaRPr lang="en-US" dirty="0">
              <a:cs typeface="Calibri" panose="020F0502020204030204"/>
            </a:endParaRPr>
          </a:p>
          <a:p>
            <a:pPr marL="457200" indent="-457200">
              <a:buFont typeface="Wingdings"/>
              <a:buChar char="§"/>
            </a:pPr>
            <a:r>
              <a:rPr lang="en-US" dirty="0">
                <a:ea typeface="+mn-lt"/>
                <a:cs typeface="Calibri" panose="020F0502020204030204"/>
              </a:rPr>
              <a:t> We used </a:t>
            </a:r>
            <a:r>
              <a:rPr lang="en-US" dirty="0">
                <a:ea typeface="+mn-lt"/>
                <a:cs typeface="+mn-lt"/>
              </a:rPr>
              <a:t>Sören Weber's </a:t>
            </a:r>
            <a:r>
              <a:rPr lang="en-US" dirty="0">
                <a:ea typeface="+mn-lt"/>
                <a:cs typeface="Calibri" panose="020F0502020204030204"/>
              </a:rPr>
              <a:t>collection (</a:t>
            </a:r>
            <a:r>
              <a:rPr lang="en-US" dirty="0">
                <a:ea typeface="+mn-lt"/>
                <a:cs typeface="+mn-lt"/>
                <a:hlinkClick r:id="rId2"/>
              </a:rPr>
              <a:t>https://www.boredpanda.com/then-and-now-pictures-changing-world-rephotos/</a:t>
            </a:r>
            <a:r>
              <a:rPr lang="en-US" dirty="0">
                <a:ea typeface="+mn-lt"/>
                <a:cs typeface="Calibri" panose="020F0502020204030204"/>
              </a:rPr>
              <a:t>).</a:t>
            </a:r>
          </a:p>
          <a:p>
            <a:pPr marL="457200" indent="-457200">
              <a:buFont typeface="Wingdings"/>
              <a:buChar char="§"/>
            </a:pPr>
            <a:r>
              <a:rPr lang="en-US" dirty="0">
                <a:ea typeface="+mn-lt"/>
                <a:cs typeface="+mn-lt"/>
              </a:rPr>
              <a:t>We selected some of the images from his gallery and cropped them so that we would have a higher chance to match feature points and give desirable results.</a:t>
            </a:r>
            <a:endParaRPr lang="en-US" dirty="0">
              <a:ea typeface="+mn-lt"/>
              <a:cs typeface="Calibri" panose="020F0502020204030204"/>
            </a:endParaRPr>
          </a:p>
          <a:p>
            <a:pPr marL="457200" indent="-457200">
              <a:buFont typeface="Wingdings"/>
              <a:buChar char="§"/>
            </a:pPr>
            <a:endParaRPr lang="en-US" dirty="0">
              <a:ea typeface="+mn-lt"/>
              <a:cs typeface="Calibri" panose="020F0502020204030204"/>
            </a:endParaRPr>
          </a:p>
          <a:p>
            <a:pPr>
              <a:buFont typeface="Wingdings"/>
              <a:buChar char="§"/>
            </a:pPr>
            <a:endParaRPr lang="en-US" dirty="0">
              <a:ea typeface="+mn-lt"/>
              <a:cs typeface="Calibri" panose="020F0502020204030204"/>
            </a:endParaRPr>
          </a:p>
        </p:txBody>
      </p:sp>
    </p:spTree>
    <p:extLst>
      <p:ext uri="{BB962C8B-B14F-4D97-AF65-F5344CB8AC3E}">
        <p14:creationId xmlns:p14="http://schemas.microsoft.com/office/powerpoint/2010/main" val="3353736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 name="Rectangle 89">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2" name="Straight Connector 91">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4" name="Rectangle 93">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77DE04-ACB6-4D98-84FE-C6CFEB8199F6}"/>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Example 7 - 'Good' Outputs</a:t>
            </a:r>
            <a:endParaRPr lang="en-US" sz="3600">
              <a:solidFill>
                <a:srgbClr val="FFFFFF"/>
              </a:solidFill>
            </a:endParaRPr>
          </a:p>
        </p:txBody>
      </p:sp>
      <p:pic>
        <p:nvPicPr>
          <p:cNvPr id="4" name="Picture 5" descr="A group of people standing in front of a building&#10;&#10;Description generated with very high confidence">
            <a:extLst>
              <a:ext uri="{FF2B5EF4-FFF2-40B4-BE49-F238E27FC236}">
                <a16:creationId xmlns:a16="http://schemas.microsoft.com/office/drawing/2014/main" id="{87942738-DB19-4D9D-97C5-9F85919EDA53}"/>
              </a:ext>
            </a:extLst>
          </p:cNvPr>
          <p:cNvPicPr>
            <a:picLocks noChangeAspect="1"/>
          </p:cNvPicPr>
          <p:nvPr/>
        </p:nvPicPr>
        <p:blipFill>
          <a:blip r:embed="rId2"/>
          <a:stretch>
            <a:fillRect/>
          </a:stretch>
        </p:blipFill>
        <p:spPr>
          <a:xfrm>
            <a:off x="421150" y="3473"/>
            <a:ext cx="5008363" cy="4895242"/>
          </a:xfrm>
          <a:prstGeom prst="rect">
            <a:avLst/>
          </a:prstGeom>
        </p:spPr>
      </p:pic>
      <p:sp>
        <p:nvSpPr>
          <p:cNvPr id="98" name="Rectangle 97">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group of people standing in front of a building&#10;&#10;Description generated with very high confidence">
            <a:extLst>
              <a:ext uri="{FF2B5EF4-FFF2-40B4-BE49-F238E27FC236}">
                <a16:creationId xmlns:a16="http://schemas.microsoft.com/office/drawing/2014/main" id="{4A5787D4-17CC-4382-959F-85A31D8D9AC2}"/>
              </a:ext>
            </a:extLst>
          </p:cNvPr>
          <p:cNvPicPr>
            <a:picLocks noChangeAspect="1"/>
          </p:cNvPicPr>
          <p:nvPr/>
        </p:nvPicPr>
        <p:blipFill>
          <a:blip r:embed="rId3"/>
          <a:stretch>
            <a:fillRect/>
          </a:stretch>
        </p:blipFill>
        <p:spPr>
          <a:xfrm>
            <a:off x="6656385" y="32409"/>
            <a:ext cx="4903700" cy="4895242"/>
          </a:xfrm>
          <a:prstGeom prst="rect">
            <a:avLst/>
          </a:prstGeom>
        </p:spPr>
      </p:pic>
      <p:sp>
        <p:nvSpPr>
          <p:cNvPr id="100" name="Rectangle 99">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89137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DE04-ACB6-4D98-84FE-C6CFEB8199F6}"/>
              </a:ext>
            </a:extLst>
          </p:cNvPr>
          <p:cNvSpPr>
            <a:spLocks noGrp="1"/>
          </p:cNvSpPr>
          <p:nvPr>
            <p:ph type="title"/>
          </p:nvPr>
        </p:nvSpPr>
        <p:spPr/>
        <p:txBody>
          <a:bodyPr/>
          <a:lstStyle/>
          <a:p>
            <a:r>
              <a:rPr lang="en-US" dirty="0"/>
              <a:t>Challenges and Irregular Outputs</a:t>
            </a:r>
          </a:p>
        </p:txBody>
      </p:sp>
      <p:sp>
        <p:nvSpPr>
          <p:cNvPr id="3" name="Content Placeholder 2">
            <a:extLst>
              <a:ext uri="{FF2B5EF4-FFF2-40B4-BE49-F238E27FC236}">
                <a16:creationId xmlns:a16="http://schemas.microsoft.com/office/drawing/2014/main" id="{D14CAF0B-9757-4264-812F-4F6BA38CCD61}"/>
              </a:ext>
            </a:extLst>
          </p:cNvPr>
          <p:cNvSpPr>
            <a:spLocks noGrp="1"/>
          </p:cNvSpPr>
          <p:nvPr>
            <p:ph idx="1"/>
          </p:nvPr>
        </p:nvSpPr>
        <p:spPr/>
        <p:txBody>
          <a:bodyPr vert="horz" lIns="0" tIns="45720" rIns="0" bIns="45720" rtlCol="0" anchor="t">
            <a:normAutofit/>
          </a:bodyPr>
          <a:lstStyle/>
          <a:p>
            <a:pPr marL="457200" indent="-457200">
              <a:buFont typeface="Wingdings,Sans-Serif" panose="020F0502020204030204" pitchFamily="34" charset="0"/>
              <a:buChar char="§"/>
            </a:pPr>
            <a:r>
              <a:rPr lang="en-US" dirty="0">
                <a:ea typeface="+mn-lt"/>
                <a:cs typeface="+mn-lt"/>
              </a:rPr>
              <a:t>Some changes between images are really extreme, and comparison in terms of corner features is not viable.</a:t>
            </a:r>
          </a:p>
          <a:p>
            <a:pPr marL="457200" indent="-457200">
              <a:buFont typeface="Wingdings,Sans-Serif" panose="020F0502020204030204" pitchFamily="34" charset="0"/>
              <a:buChar char="§"/>
            </a:pPr>
            <a:r>
              <a:rPr lang="en-US" dirty="0">
                <a:ea typeface="+mn-lt"/>
                <a:cs typeface="+mn-lt"/>
              </a:rPr>
              <a:t>Some image pairs can also look very similar to our human eyes but they can have many feature points that we could overlook at a moment's notice.</a:t>
            </a:r>
          </a:p>
          <a:p>
            <a:pPr marL="457200" indent="-457200">
              <a:buFont typeface="Wingdings" panose="020F0502020204030204" pitchFamily="34" charset="0"/>
              <a:buChar char="§"/>
            </a:pPr>
            <a:r>
              <a:rPr lang="en-US" dirty="0">
                <a:ea typeface="+mn-lt"/>
                <a:cs typeface="+mn-lt"/>
              </a:rPr>
              <a:t>As expected, each pair of images had its own 'good' parameter combination and had to be processed separately. </a:t>
            </a:r>
            <a:endParaRPr lang="en-US"/>
          </a:p>
          <a:p>
            <a:pPr marL="457200" indent="-457200">
              <a:buFont typeface="Wingdings" panose="020F0502020204030204" pitchFamily="34" charset="0"/>
              <a:buChar char="§"/>
            </a:pPr>
            <a:r>
              <a:rPr lang="en-US" dirty="0">
                <a:cs typeface="Calibri" panose="020F0502020204030204"/>
              </a:rPr>
              <a:t>To find this combination or combinations of 'good' parameters we had to do a brute force parameter tuning.</a:t>
            </a:r>
          </a:p>
          <a:p>
            <a:pPr marL="457200" indent="-457200">
              <a:buFont typeface="Wingdings" panose="020F0502020204030204" pitchFamily="34" charset="0"/>
              <a:buChar char="§"/>
            </a:pPr>
            <a:r>
              <a:rPr lang="en-US" dirty="0">
                <a:ea typeface="+mn-lt"/>
                <a:cs typeface="+mn-lt"/>
              </a:rPr>
              <a:t>This led to a very portion of the outputs to have a 'good' output.</a:t>
            </a:r>
            <a:endParaRPr lang="en-US" dirty="0">
              <a:cs typeface="Calibri" panose="020F0502020204030204"/>
            </a:endParaRPr>
          </a:p>
          <a:p>
            <a:pPr marL="457200" indent="-457200">
              <a:buFont typeface="Wingdings" panose="020F0502020204030204" pitchFamily="34" charset="0"/>
              <a:buChar char="§"/>
            </a:pPr>
            <a:r>
              <a:rPr lang="en-US" dirty="0">
                <a:cs typeface="Calibri" panose="020F0502020204030204"/>
              </a:rPr>
              <a:t>Which, conversely, means that a big portion of the resulting images are very irregular or unexpected.</a:t>
            </a:r>
          </a:p>
          <a:p>
            <a:pPr marL="457200" indent="-457200">
              <a:buFont typeface="Wingdings" panose="020F0502020204030204" pitchFamily="34" charset="0"/>
              <a:buChar char="§"/>
            </a:pPr>
            <a:endParaRPr lang="en-US" dirty="0">
              <a:cs typeface="Calibri" panose="020F0502020204030204"/>
            </a:endParaRPr>
          </a:p>
        </p:txBody>
      </p:sp>
    </p:spTree>
    <p:extLst>
      <p:ext uri="{BB962C8B-B14F-4D97-AF65-F5344CB8AC3E}">
        <p14:creationId xmlns:p14="http://schemas.microsoft.com/office/powerpoint/2010/main" val="3259468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D4DCDE1-7A4B-415D-8139-8035C33B4885}"/>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Challenging Inputs Part -1</a:t>
            </a:r>
          </a:p>
        </p:txBody>
      </p:sp>
      <p:pic>
        <p:nvPicPr>
          <p:cNvPr id="6" name="Picture 6" descr="A group of people walking down a street&#10;&#10;Description generated with very high confidence">
            <a:extLst>
              <a:ext uri="{FF2B5EF4-FFF2-40B4-BE49-F238E27FC236}">
                <a16:creationId xmlns:a16="http://schemas.microsoft.com/office/drawing/2014/main" id="{B6BC3D1B-49BD-45B6-A4D1-0E1FE335FD2B}"/>
              </a:ext>
            </a:extLst>
          </p:cNvPr>
          <p:cNvPicPr>
            <a:picLocks noChangeAspect="1"/>
          </p:cNvPicPr>
          <p:nvPr/>
        </p:nvPicPr>
        <p:blipFill>
          <a:blip r:embed="rId2"/>
          <a:stretch>
            <a:fillRect/>
          </a:stretch>
        </p:blipFill>
        <p:spPr>
          <a:xfrm>
            <a:off x="60363" y="417102"/>
            <a:ext cx="5879274" cy="4048692"/>
          </a:xfrm>
          <a:prstGeom prst="rect">
            <a:avLst/>
          </a:prstGeom>
        </p:spPr>
      </p:pic>
      <p:sp>
        <p:nvSpPr>
          <p:cNvPr id="21" name="Rectangle 20">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n empty street in a city&#10;&#10;Description generated with very high confidence">
            <a:extLst>
              <a:ext uri="{FF2B5EF4-FFF2-40B4-BE49-F238E27FC236}">
                <a16:creationId xmlns:a16="http://schemas.microsoft.com/office/drawing/2014/main" id="{4BCE385D-B7F6-4DDF-8327-9F7BC895D21D}"/>
              </a:ext>
            </a:extLst>
          </p:cNvPr>
          <p:cNvPicPr>
            <a:picLocks noChangeAspect="1"/>
          </p:cNvPicPr>
          <p:nvPr/>
        </p:nvPicPr>
        <p:blipFill>
          <a:blip r:embed="rId3"/>
          <a:stretch>
            <a:fillRect/>
          </a:stretch>
        </p:blipFill>
        <p:spPr>
          <a:xfrm>
            <a:off x="6266740" y="412067"/>
            <a:ext cx="5851427" cy="4058761"/>
          </a:xfrm>
          <a:prstGeom prst="rect">
            <a:avLst/>
          </a:prstGeom>
        </p:spPr>
      </p:pic>
      <p:sp>
        <p:nvSpPr>
          <p:cNvPr id="23" name="Rectangle 22">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itle 1">
            <a:extLst>
              <a:ext uri="{FF2B5EF4-FFF2-40B4-BE49-F238E27FC236}">
                <a16:creationId xmlns:a16="http://schemas.microsoft.com/office/drawing/2014/main" id="{63879A3F-552D-4D76-96D6-0987E97FBB8A}"/>
              </a:ext>
            </a:extLst>
          </p:cNvPr>
          <p:cNvSpPr txBox="1">
            <a:spLocks/>
          </p:cNvSpPr>
          <p:nvPr/>
        </p:nvSpPr>
        <p:spPr>
          <a:xfrm>
            <a:off x="1061459" y="5917484"/>
            <a:ext cx="10058400" cy="822960"/>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solidFill>
                  <a:srgbClr val="FFFFFF"/>
                </a:solidFill>
                <a:ea typeface="+mn-lt"/>
                <a:cs typeface="Calibri Light"/>
              </a:rPr>
              <a:t>Pictures taken from the same spot. But they are completely different.</a:t>
            </a:r>
            <a:endParaRPr lang="en-US" sz="2000" dirty="0">
              <a:solidFill>
                <a:srgbClr val="FFFFFF"/>
              </a:solidFill>
              <a:cs typeface="Calibri Light"/>
            </a:endParaRPr>
          </a:p>
        </p:txBody>
      </p:sp>
    </p:spTree>
    <p:extLst>
      <p:ext uri="{BB962C8B-B14F-4D97-AF65-F5344CB8AC3E}">
        <p14:creationId xmlns:p14="http://schemas.microsoft.com/office/powerpoint/2010/main" val="3425915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D4DCDE1-7A4B-415D-8139-8035C33B4885}"/>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Challenging Inputs Part -2</a:t>
            </a:r>
          </a:p>
        </p:txBody>
      </p:sp>
      <p:pic>
        <p:nvPicPr>
          <p:cNvPr id="6" name="Picture 6" descr="An old photo of a city street&#10;&#10;Description generated with very high confidence">
            <a:extLst>
              <a:ext uri="{FF2B5EF4-FFF2-40B4-BE49-F238E27FC236}">
                <a16:creationId xmlns:a16="http://schemas.microsoft.com/office/drawing/2014/main" id="{B6BC3D1B-49BD-45B6-A4D1-0E1FE335FD2B}"/>
              </a:ext>
            </a:extLst>
          </p:cNvPr>
          <p:cNvPicPr>
            <a:picLocks noChangeAspect="1"/>
          </p:cNvPicPr>
          <p:nvPr/>
        </p:nvPicPr>
        <p:blipFill>
          <a:blip r:embed="rId2"/>
          <a:stretch>
            <a:fillRect/>
          </a:stretch>
        </p:blipFill>
        <p:spPr>
          <a:xfrm>
            <a:off x="1072931" y="159"/>
            <a:ext cx="4457984" cy="4896955"/>
          </a:xfrm>
          <a:prstGeom prst="rect">
            <a:avLst/>
          </a:prstGeom>
        </p:spPr>
      </p:pic>
      <p:sp>
        <p:nvSpPr>
          <p:cNvPr id="21" name="Rectangle 20">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large building&#10;&#10;Description generated with very high confidence">
            <a:extLst>
              <a:ext uri="{FF2B5EF4-FFF2-40B4-BE49-F238E27FC236}">
                <a16:creationId xmlns:a16="http://schemas.microsoft.com/office/drawing/2014/main" id="{4BCE385D-B7F6-4DDF-8327-9F7BC895D21D}"/>
              </a:ext>
            </a:extLst>
          </p:cNvPr>
          <p:cNvPicPr>
            <a:picLocks noChangeAspect="1"/>
          </p:cNvPicPr>
          <p:nvPr/>
        </p:nvPicPr>
        <p:blipFill>
          <a:blip r:embed="rId3"/>
          <a:stretch>
            <a:fillRect/>
          </a:stretch>
        </p:blipFill>
        <p:spPr>
          <a:xfrm>
            <a:off x="6776803" y="4769"/>
            <a:ext cx="3959196" cy="4896833"/>
          </a:xfrm>
          <a:prstGeom prst="rect">
            <a:avLst/>
          </a:prstGeom>
        </p:spPr>
      </p:pic>
      <p:sp>
        <p:nvSpPr>
          <p:cNvPr id="23" name="Rectangle 22">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2D275395-C11E-4E49-BAC7-CE84BEAF994C}"/>
              </a:ext>
            </a:extLst>
          </p:cNvPr>
          <p:cNvSpPr txBox="1">
            <a:spLocks/>
          </p:cNvSpPr>
          <p:nvPr/>
        </p:nvSpPr>
        <p:spPr>
          <a:xfrm>
            <a:off x="1061459" y="5917484"/>
            <a:ext cx="10058400" cy="822960"/>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solidFill>
                  <a:srgbClr val="FFFFFF"/>
                </a:solidFill>
                <a:ea typeface="+mn-lt"/>
                <a:cs typeface="Calibri Light"/>
              </a:rPr>
              <a:t>Pictures are in almost the same angle. But the one on the left has a lot more corner points due to the visible brick pattern compared to the smooth exterior of the right.</a:t>
            </a:r>
            <a:endParaRPr lang="en-US" dirty="0"/>
          </a:p>
        </p:txBody>
      </p:sp>
    </p:spTree>
    <p:extLst>
      <p:ext uri="{BB962C8B-B14F-4D97-AF65-F5344CB8AC3E}">
        <p14:creationId xmlns:p14="http://schemas.microsoft.com/office/powerpoint/2010/main" val="2956783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8">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 name="Rectangle 70">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8" name="Straight Connector 72">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74">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6">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3C8271-A160-4F3C-ADB1-B3AA76B64C1A}"/>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Irregular output Case 1</a:t>
            </a:r>
          </a:p>
        </p:txBody>
      </p:sp>
      <p:pic>
        <p:nvPicPr>
          <p:cNvPr id="4" name="Picture 4" descr="A city street in front of a building&#10;&#10;Description generated with very high confidence">
            <a:extLst>
              <a:ext uri="{FF2B5EF4-FFF2-40B4-BE49-F238E27FC236}">
                <a16:creationId xmlns:a16="http://schemas.microsoft.com/office/drawing/2014/main" id="{8E348EEB-C315-481F-9238-C8B8B9231F79}"/>
              </a:ext>
            </a:extLst>
          </p:cNvPr>
          <p:cNvPicPr>
            <a:picLocks noChangeAspect="1"/>
          </p:cNvPicPr>
          <p:nvPr/>
        </p:nvPicPr>
        <p:blipFill rotWithShape="1">
          <a:blip r:embed="rId2"/>
          <a:srcRect l="7322" r="10713" b="-1"/>
          <a:stretch/>
        </p:blipFill>
        <p:spPr>
          <a:xfrm>
            <a:off x="11635" y="596948"/>
            <a:ext cx="5971135" cy="4364735"/>
          </a:xfrm>
          <a:prstGeom prst="rect">
            <a:avLst/>
          </a:prstGeom>
        </p:spPr>
      </p:pic>
      <p:sp>
        <p:nvSpPr>
          <p:cNvPr id="74" name="Rectangle 78">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large white building&#10;&#10;Description generated with very high confidence">
            <a:extLst>
              <a:ext uri="{FF2B5EF4-FFF2-40B4-BE49-F238E27FC236}">
                <a16:creationId xmlns:a16="http://schemas.microsoft.com/office/drawing/2014/main" id="{C8E062C8-2E0D-4CEB-AFDD-8FEAEB25180C}"/>
              </a:ext>
            </a:extLst>
          </p:cNvPr>
          <p:cNvPicPr>
            <a:picLocks noChangeAspect="1"/>
          </p:cNvPicPr>
          <p:nvPr/>
        </p:nvPicPr>
        <p:blipFill rotWithShape="1">
          <a:blip r:embed="rId3"/>
          <a:srcRect t="2974" b="9182"/>
          <a:stretch/>
        </p:blipFill>
        <p:spPr>
          <a:xfrm>
            <a:off x="6195098" y="392985"/>
            <a:ext cx="5991958" cy="4567236"/>
          </a:xfrm>
          <a:prstGeom prst="rect">
            <a:avLst/>
          </a:prstGeom>
        </p:spPr>
      </p:pic>
      <p:sp>
        <p:nvSpPr>
          <p:cNvPr id="81" name="Rectangle 80">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56965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40">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 name="Rectangle 42">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0" name="Straight Connector 44">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1" name="Rectangle 46">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8">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3C8271-A160-4F3C-ADB1-B3AA76B64C1A}"/>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ea typeface="+mj-lt"/>
                <a:cs typeface="+mj-lt"/>
              </a:rPr>
              <a:t>Irregular output </a:t>
            </a:r>
            <a:r>
              <a:rPr lang="en-US" sz="3600" dirty="0">
                <a:solidFill>
                  <a:srgbClr val="FFFFFF"/>
                </a:solidFill>
              </a:rPr>
              <a:t>Case 2</a:t>
            </a:r>
            <a:endParaRPr lang="en-US" dirty="0"/>
          </a:p>
        </p:txBody>
      </p:sp>
      <p:pic>
        <p:nvPicPr>
          <p:cNvPr id="4" name="Picture 4" descr="A clock on the side of a building&#10;&#10;Description generated with high confidence">
            <a:extLst>
              <a:ext uri="{FF2B5EF4-FFF2-40B4-BE49-F238E27FC236}">
                <a16:creationId xmlns:a16="http://schemas.microsoft.com/office/drawing/2014/main" id="{8E348EEB-C315-481F-9238-C8B8B9231F79}"/>
              </a:ext>
            </a:extLst>
          </p:cNvPr>
          <p:cNvPicPr>
            <a:picLocks noChangeAspect="1"/>
          </p:cNvPicPr>
          <p:nvPr/>
        </p:nvPicPr>
        <p:blipFill rotWithShape="1">
          <a:blip r:embed="rId2"/>
          <a:srcRect l="7322" r="10713" b="-1"/>
          <a:stretch/>
        </p:blipFill>
        <p:spPr>
          <a:xfrm>
            <a:off x="8636" y="7964"/>
            <a:ext cx="5798194" cy="4939342"/>
          </a:xfrm>
          <a:prstGeom prst="rect">
            <a:avLst/>
          </a:prstGeom>
        </p:spPr>
      </p:pic>
      <p:sp>
        <p:nvSpPr>
          <p:cNvPr id="63" name="Rectangle 50">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C8E062C8-2E0D-4CEB-AFDD-8FEAEB25180C}"/>
              </a:ext>
            </a:extLst>
          </p:cNvPr>
          <p:cNvPicPr>
            <a:picLocks noChangeAspect="1"/>
          </p:cNvPicPr>
          <p:nvPr/>
        </p:nvPicPr>
        <p:blipFill rotWithShape="1">
          <a:blip r:embed="rId3"/>
          <a:srcRect t="2974" b="9182"/>
          <a:stretch/>
        </p:blipFill>
        <p:spPr>
          <a:xfrm>
            <a:off x="6324249" y="427529"/>
            <a:ext cx="5865804" cy="4030751"/>
          </a:xfrm>
          <a:prstGeom prst="rect">
            <a:avLst/>
          </a:prstGeom>
        </p:spPr>
      </p:pic>
      <p:sp>
        <p:nvSpPr>
          <p:cNvPr id="64" name="Rectangle 52">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1399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CF6BB2E5-F5C5-4876-9282-B0246E035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6E53EAE7-3851-4CE7-BE81-EF90F19EF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5" name="Straight Connector 44">
            <a:extLst>
              <a:ext uri="{FF2B5EF4-FFF2-40B4-BE49-F238E27FC236}">
                <a16:creationId xmlns:a16="http://schemas.microsoft.com/office/drawing/2014/main" id="{5C5EFB6A-0AF1-46B2-B103-4AA6C7B310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7" name="Rectangle 46">
            <a:extLst>
              <a:ext uri="{FF2B5EF4-FFF2-40B4-BE49-F238E27FC236}">
                <a16:creationId xmlns:a16="http://schemas.microsoft.com/office/drawing/2014/main" id="{40B389FD-456D-4B47-AC92-DE24BBA3F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70BDFF1-89F0-4493-BC72-692927D52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3C8271-A160-4F3C-ADB1-B3AA76B64C1A}"/>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ea typeface="+mj-lt"/>
                <a:cs typeface="+mj-lt"/>
              </a:rPr>
              <a:t>Irregular output </a:t>
            </a:r>
            <a:r>
              <a:rPr lang="en-US" sz="3600" dirty="0">
                <a:solidFill>
                  <a:srgbClr val="FFFFFF"/>
                </a:solidFill>
              </a:rPr>
              <a:t>Case 3</a:t>
            </a:r>
            <a:endParaRPr lang="en-US" dirty="0"/>
          </a:p>
        </p:txBody>
      </p:sp>
      <p:pic>
        <p:nvPicPr>
          <p:cNvPr id="4" name="Picture 4" descr="A group of people on a bridge&#10;&#10;Description generated with high confidence">
            <a:extLst>
              <a:ext uri="{FF2B5EF4-FFF2-40B4-BE49-F238E27FC236}">
                <a16:creationId xmlns:a16="http://schemas.microsoft.com/office/drawing/2014/main" id="{8E348EEB-C315-481F-9238-C8B8B9231F79}"/>
              </a:ext>
            </a:extLst>
          </p:cNvPr>
          <p:cNvPicPr>
            <a:picLocks noChangeAspect="1"/>
          </p:cNvPicPr>
          <p:nvPr/>
        </p:nvPicPr>
        <p:blipFill rotWithShape="1">
          <a:blip r:embed="rId2"/>
          <a:srcRect r="3393"/>
          <a:stretch/>
        </p:blipFill>
        <p:spPr>
          <a:xfrm>
            <a:off x="1671" y="811361"/>
            <a:ext cx="8063893" cy="4100612"/>
          </a:xfrm>
          <a:prstGeom prst="rect">
            <a:avLst/>
          </a:prstGeom>
        </p:spPr>
      </p:pic>
      <p:pic>
        <p:nvPicPr>
          <p:cNvPr id="6" name="Picture 6" descr="A close up of a piece of paper&#10;&#10;Description generated with high confidence">
            <a:extLst>
              <a:ext uri="{FF2B5EF4-FFF2-40B4-BE49-F238E27FC236}">
                <a16:creationId xmlns:a16="http://schemas.microsoft.com/office/drawing/2014/main" id="{C8E062C8-2E0D-4CEB-AFDD-8FEAEB25180C}"/>
              </a:ext>
            </a:extLst>
          </p:cNvPr>
          <p:cNvPicPr>
            <a:picLocks noChangeAspect="1"/>
          </p:cNvPicPr>
          <p:nvPr/>
        </p:nvPicPr>
        <p:blipFill rotWithShape="1">
          <a:blip r:embed="rId3"/>
          <a:srcRect r="-1" b="5281"/>
          <a:stretch/>
        </p:blipFill>
        <p:spPr>
          <a:xfrm>
            <a:off x="8243300" y="2550"/>
            <a:ext cx="3949263" cy="4899778"/>
          </a:xfrm>
          <a:prstGeom prst="rect">
            <a:avLst/>
          </a:prstGeom>
        </p:spPr>
      </p:pic>
      <p:sp>
        <p:nvSpPr>
          <p:cNvPr id="51" name="Rectangle 50">
            <a:extLst>
              <a:ext uri="{FF2B5EF4-FFF2-40B4-BE49-F238E27FC236}">
                <a16:creationId xmlns:a16="http://schemas.microsoft.com/office/drawing/2014/main" id="{EC639061-BB2E-42D9-8137-6F0803D34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85281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8D1E2-0287-4471-924D-4EB1B12F196B}"/>
              </a:ext>
            </a:extLst>
          </p:cNvPr>
          <p:cNvSpPr>
            <a:spLocks noGrp="1"/>
          </p:cNvSpPr>
          <p:nvPr>
            <p:ph type="title"/>
          </p:nvPr>
        </p:nvSpPr>
        <p:spPr/>
        <p:txBody>
          <a:bodyPr/>
          <a:lstStyle/>
          <a:p>
            <a:r>
              <a:rPr lang="en-US">
                <a:cs typeface="Calibri Light"/>
              </a:rPr>
              <a:t>Limitations in Implementation</a:t>
            </a:r>
            <a:endParaRPr lang="en-US"/>
          </a:p>
        </p:txBody>
      </p:sp>
      <p:sp>
        <p:nvSpPr>
          <p:cNvPr id="3" name="Content Placeholder 2">
            <a:extLst>
              <a:ext uri="{FF2B5EF4-FFF2-40B4-BE49-F238E27FC236}">
                <a16:creationId xmlns:a16="http://schemas.microsoft.com/office/drawing/2014/main" id="{398891EF-44E4-4198-AB94-BD8DA025547B}"/>
              </a:ext>
            </a:extLst>
          </p:cNvPr>
          <p:cNvSpPr>
            <a:spLocks noGrp="1"/>
          </p:cNvSpPr>
          <p:nvPr>
            <p:ph idx="1"/>
          </p:nvPr>
        </p:nvSpPr>
        <p:spPr/>
        <p:txBody>
          <a:bodyPr vert="horz" lIns="0" tIns="45720" rIns="0" bIns="45720" rtlCol="0" anchor="t">
            <a:normAutofit/>
          </a:bodyPr>
          <a:lstStyle/>
          <a:p>
            <a:pPr marL="457200" indent="-457200">
              <a:buFont typeface="Wingdings" panose="020F0502020204030204" pitchFamily="34" charset="0"/>
              <a:buChar char="§"/>
            </a:pPr>
            <a:r>
              <a:rPr lang="en-US" dirty="0">
                <a:cs typeface="Calibri" panose="020F0502020204030204"/>
              </a:rPr>
              <a:t>The system takes a folder of two images. Any images after the first two images in the folder will be ignored by this implementation.</a:t>
            </a:r>
          </a:p>
          <a:p>
            <a:pPr marL="457200" indent="-457200">
              <a:buFont typeface="Wingdings" panose="020F0502020204030204" pitchFamily="34" charset="0"/>
              <a:buChar char="§"/>
            </a:pPr>
            <a:r>
              <a:rPr lang="en-US" dirty="0">
                <a:cs typeface="Calibri" panose="020F0502020204030204"/>
              </a:rPr>
              <a:t>The system is only able to use two images as our use case only uses a set of two images.</a:t>
            </a:r>
          </a:p>
          <a:p>
            <a:pPr marL="457200" indent="-457200">
              <a:buFont typeface="Wingdings" panose="020F0502020204030204" pitchFamily="34" charset="0"/>
              <a:buChar char="§"/>
            </a:pPr>
            <a:r>
              <a:rPr lang="en-US" dirty="0">
                <a:cs typeface="Calibri" panose="020F0502020204030204"/>
              </a:rPr>
              <a:t>This implementation expects the newer or 'now' image before the older or 'then' image in the folder. So, it attempts to put the second image in the folder over the first image provided that there are matching points.</a:t>
            </a:r>
          </a:p>
        </p:txBody>
      </p:sp>
    </p:spTree>
    <p:extLst>
      <p:ext uri="{BB962C8B-B14F-4D97-AF65-F5344CB8AC3E}">
        <p14:creationId xmlns:p14="http://schemas.microsoft.com/office/powerpoint/2010/main" val="2417560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8D1E2-0287-4471-924D-4EB1B12F196B}"/>
              </a:ext>
            </a:extLst>
          </p:cNvPr>
          <p:cNvSpPr>
            <a:spLocks noGrp="1"/>
          </p:cNvSpPr>
          <p:nvPr>
            <p:ph type="title"/>
          </p:nvPr>
        </p:nvSpPr>
        <p:spPr/>
        <p:txBody>
          <a:bodyPr/>
          <a:lstStyle/>
          <a:p>
            <a:r>
              <a:rPr lang="en-US">
                <a:ea typeface="+mj-lt"/>
                <a:cs typeface="+mj-lt"/>
              </a:rPr>
              <a:t>Further Work</a:t>
            </a:r>
            <a:endParaRPr lang="en-US"/>
          </a:p>
        </p:txBody>
      </p:sp>
      <p:sp>
        <p:nvSpPr>
          <p:cNvPr id="3" name="Content Placeholder 2">
            <a:extLst>
              <a:ext uri="{FF2B5EF4-FFF2-40B4-BE49-F238E27FC236}">
                <a16:creationId xmlns:a16="http://schemas.microsoft.com/office/drawing/2014/main" id="{398891EF-44E4-4198-AB94-BD8DA025547B}"/>
              </a:ext>
            </a:extLst>
          </p:cNvPr>
          <p:cNvSpPr>
            <a:spLocks noGrp="1"/>
          </p:cNvSpPr>
          <p:nvPr>
            <p:ph idx="1"/>
          </p:nvPr>
        </p:nvSpPr>
        <p:spPr/>
        <p:txBody>
          <a:bodyPr vert="horz" lIns="0" tIns="45720" rIns="0" bIns="45720" rtlCol="0" anchor="t">
            <a:normAutofit/>
          </a:bodyPr>
          <a:lstStyle/>
          <a:p>
            <a:pPr marL="457200" indent="-457200">
              <a:buFont typeface="Wingdings" panose="020F0502020204030204" pitchFamily="34" charset="0"/>
              <a:buChar char="§"/>
            </a:pPr>
            <a:r>
              <a:rPr lang="en-US" dirty="0">
                <a:cs typeface="Calibri" panose="020F0502020204030204"/>
              </a:rPr>
              <a:t>Using SURF instead of SIFT (Execution would be faster but out of scope for this project).</a:t>
            </a:r>
            <a:endParaRPr lang="en-US" dirty="0"/>
          </a:p>
          <a:p>
            <a:pPr marL="457200" indent="-457200">
              <a:buFont typeface="Wingdings" panose="020F0502020204030204" pitchFamily="34" charset="0"/>
              <a:buChar char="§"/>
            </a:pPr>
            <a:r>
              <a:rPr lang="en-US" dirty="0">
                <a:cs typeface="Calibri" panose="020F0502020204030204"/>
              </a:rPr>
              <a:t>Using RANSAC on </a:t>
            </a:r>
            <a:r>
              <a:rPr lang="en-US" dirty="0">
                <a:ea typeface="+mn-lt"/>
                <a:cs typeface="+mn-lt"/>
              </a:rPr>
              <a:t>the </a:t>
            </a:r>
            <a:r>
              <a:rPr lang="en-US" dirty="0" err="1">
                <a:ea typeface="+mn-lt"/>
                <a:cs typeface="+mn-lt"/>
              </a:rPr>
              <a:t>homography</a:t>
            </a:r>
            <a:r>
              <a:rPr lang="en-US" dirty="0">
                <a:cs typeface="Calibri" panose="020F0502020204030204"/>
              </a:rPr>
              <a:t> of both images instead of just the 'now' image.</a:t>
            </a:r>
          </a:p>
          <a:p>
            <a:pPr marL="457200" indent="-457200">
              <a:buFont typeface="Wingdings" panose="020F0502020204030204" pitchFamily="34" charset="0"/>
              <a:buChar char="§"/>
            </a:pPr>
            <a:r>
              <a:rPr lang="en-US" dirty="0">
                <a:ea typeface="+mn-lt"/>
                <a:cs typeface="+mn-lt"/>
              </a:rPr>
              <a:t>Mosiac/Stitching </a:t>
            </a:r>
            <a:r>
              <a:rPr lang="en-US" dirty="0">
                <a:cs typeface="Calibri" panose="020F0502020204030204"/>
              </a:rPr>
              <a:t>of several 'then' image parts to the 'now' image.</a:t>
            </a:r>
          </a:p>
        </p:txBody>
      </p:sp>
    </p:spTree>
    <p:extLst>
      <p:ext uri="{BB962C8B-B14F-4D97-AF65-F5344CB8AC3E}">
        <p14:creationId xmlns:p14="http://schemas.microsoft.com/office/powerpoint/2010/main" val="423572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4BA7-6F75-4657-A884-95AE8966F9D4}"/>
              </a:ext>
            </a:extLst>
          </p:cNvPr>
          <p:cNvSpPr>
            <a:spLocks noGrp="1"/>
          </p:cNvSpPr>
          <p:nvPr>
            <p:ph type="title" idx="4294967295"/>
          </p:nvPr>
        </p:nvSpPr>
        <p:spPr>
          <a:xfrm>
            <a:off x="5751" y="1552546"/>
            <a:ext cx="12186249" cy="3375952"/>
          </a:xfrm>
        </p:spPr>
        <p:txBody>
          <a:bodyPr vert="horz" lIns="91440" tIns="45720" rIns="91440" bIns="45720" rtlCol="0" anchor="ctr">
            <a:normAutofit/>
          </a:bodyPr>
          <a:lstStyle/>
          <a:p>
            <a:pPr algn="ctr"/>
            <a:r>
              <a:rPr lang="en-US" sz="6600"/>
              <a:t>Thank You</a:t>
            </a:r>
            <a:endParaRPr lang="en-US" sz="6600">
              <a:cs typeface="Calibri Light"/>
            </a:endParaRPr>
          </a:p>
        </p:txBody>
      </p:sp>
    </p:spTree>
    <p:extLst>
      <p:ext uri="{BB962C8B-B14F-4D97-AF65-F5344CB8AC3E}">
        <p14:creationId xmlns:p14="http://schemas.microsoft.com/office/powerpoint/2010/main" val="585418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C82D6-3109-46F6-8204-4D9A69C1CA82}"/>
              </a:ext>
            </a:extLst>
          </p:cNvPr>
          <p:cNvSpPr>
            <a:spLocks noGrp="1"/>
          </p:cNvSpPr>
          <p:nvPr>
            <p:ph type="title"/>
          </p:nvPr>
        </p:nvSpPr>
        <p:spPr>
          <a:xfrm>
            <a:off x="1097280" y="286603"/>
            <a:ext cx="10058400" cy="1450757"/>
          </a:xfrm>
        </p:spPr>
        <p:txBody>
          <a:bodyPr>
            <a:normAutofit/>
          </a:bodyPr>
          <a:lstStyle/>
          <a:p>
            <a:r>
              <a:rPr lang="en-US"/>
              <a:t>Methodology</a:t>
            </a:r>
          </a:p>
        </p:txBody>
      </p:sp>
      <p:graphicFrame>
        <p:nvGraphicFramePr>
          <p:cNvPr id="5" name="Content Placeholder 2">
            <a:extLst>
              <a:ext uri="{FF2B5EF4-FFF2-40B4-BE49-F238E27FC236}">
                <a16:creationId xmlns:a16="http://schemas.microsoft.com/office/drawing/2014/main" id="{CD64CA28-A052-497E-83C4-4DDBBAB889F3}"/>
              </a:ext>
            </a:extLst>
          </p:cNvPr>
          <p:cNvGraphicFramePr>
            <a:graphicFrameLocks noGrp="1"/>
          </p:cNvGraphicFramePr>
          <p:nvPr>
            <p:ph idx="1"/>
            <p:extLst>
              <p:ext uri="{D42A27DB-BD31-4B8C-83A1-F6EECF244321}">
                <p14:modId xmlns:p14="http://schemas.microsoft.com/office/powerpoint/2010/main" val="3783537043"/>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4158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493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513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80BB1AB-9515-480D-A1E8-C4248FBD7B24}"/>
              </a:ext>
            </a:extLst>
          </p:cNvPr>
          <p:cNvSpPr>
            <a:spLocks noGrp="1"/>
          </p:cNvSpPr>
          <p:nvPr>
            <p:ph type="title"/>
          </p:nvPr>
        </p:nvSpPr>
        <p:spPr>
          <a:xfrm>
            <a:off x="457200" y="640080"/>
            <a:ext cx="3659246" cy="2926080"/>
          </a:xfrm>
        </p:spPr>
        <p:txBody>
          <a:bodyPr vert="horz" lIns="91440" tIns="45720" rIns="91440" bIns="45720" rtlCol="0" anchor="b">
            <a:normAutofit/>
          </a:bodyPr>
          <a:lstStyle/>
          <a:p>
            <a:r>
              <a:rPr lang="en-US" sz="4400">
                <a:solidFill>
                  <a:srgbClr val="FFFFFF"/>
                </a:solidFill>
              </a:rPr>
              <a:t>RANSAC Algorithm</a:t>
            </a:r>
          </a:p>
        </p:txBody>
      </p:sp>
      <p:pic>
        <p:nvPicPr>
          <p:cNvPr id="3" name="Picture 3" descr="A screenshot of a social media post&#10;&#10;Description generated with very high confidence">
            <a:extLst>
              <a:ext uri="{FF2B5EF4-FFF2-40B4-BE49-F238E27FC236}">
                <a16:creationId xmlns:a16="http://schemas.microsoft.com/office/drawing/2014/main" id="{E53A5442-05AC-48CF-944C-D516762D4AA6}"/>
              </a:ext>
            </a:extLst>
          </p:cNvPr>
          <p:cNvPicPr>
            <a:picLocks noChangeAspect="1"/>
          </p:cNvPicPr>
          <p:nvPr/>
        </p:nvPicPr>
        <p:blipFill rotWithShape="1">
          <a:blip r:embed="rId2"/>
          <a:srcRect r="1990"/>
          <a:stretch/>
        </p:blipFill>
        <p:spPr>
          <a:xfrm>
            <a:off x="4581860" y="10"/>
            <a:ext cx="7552266" cy="6857990"/>
          </a:xfrm>
          <a:prstGeom prst="rect">
            <a:avLst/>
          </a:prstGeom>
        </p:spPr>
      </p:pic>
      <p:sp>
        <p:nvSpPr>
          <p:cNvPr id="16" name="Rectangle 15">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91473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86D7367-D84C-40ED-BCCA-C4E46DE77450}"/>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Harris Corner Detector Output</a:t>
            </a:r>
          </a:p>
        </p:txBody>
      </p:sp>
      <p:pic>
        <p:nvPicPr>
          <p:cNvPr id="8" name="Picture 8" descr="A picture containing text, black, train&#10;&#10;Description generated with very high confidence">
            <a:extLst>
              <a:ext uri="{FF2B5EF4-FFF2-40B4-BE49-F238E27FC236}">
                <a16:creationId xmlns:a16="http://schemas.microsoft.com/office/drawing/2014/main" id="{77CCCEE9-26C0-43FF-A77D-9A6DE6C5639B}"/>
              </a:ext>
            </a:extLst>
          </p:cNvPr>
          <p:cNvPicPr>
            <a:picLocks noChangeAspect="1"/>
          </p:cNvPicPr>
          <p:nvPr/>
        </p:nvPicPr>
        <p:blipFill>
          <a:blip r:embed="rId2"/>
          <a:stretch>
            <a:fillRect/>
          </a:stretch>
        </p:blipFill>
        <p:spPr>
          <a:xfrm>
            <a:off x="6190036" y="1664477"/>
            <a:ext cx="6003942" cy="1764494"/>
          </a:xfrm>
          <a:prstGeom prst="rect">
            <a:avLst/>
          </a:prstGeom>
        </p:spPr>
      </p:pic>
      <p:sp>
        <p:nvSpPr>
          <p:cNvPr id="23" name="Rectangle 22">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factory, road, building, black&#10;&#10;Description generated with very high confidence">
            <a:extLst>
              <a:ext uri="{FF2B5EF4-FFF2-40B4-BE49-F238E27FC236}">
                <a16:creationId xmlns:a16="http://schemas.microsoft.com/office/drawing/2014/main" id="{27E11457-E317-4C48-876F-0CD6E6A0E4D4}"/>
              </a:ext>
            </a:extLst>
          </p:cNvPr>
          <p:cNvPicPr>
            <a:picLocks noChangeAspect="1"/>
          </p:cNvPicPr>
          <p:nvPr/>
        </p:nvPicPr>
        <p:blipFill>
          <a:blip r:embed="rId3"/>
          <a:stretch>
            <a:fillRect/>
          </a:stretch>
        </p:blipFill>
        <p:spPr>
          <a:xfrm>
            <a:off x="-1977" y="926809"/>
            <a:ext cx="5990471" cy="2949066"/>
          </a:xfrm>
          <a:prstGeom prst="rect">
            <a:avLst/>
          </a:prstGeom>
        </p:spPr>
      </p:pic>
      <p:sp>
        <p:nvSpPr>
          <p:cNvPr id="25" name="Rectangle 24">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38481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4" name="Straight Connector 33">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86D7367-D84C-40ED-BCCA-C4E46DE77450}"/>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Output after finding matching SIFT points</a:t>
            </a:r>
          </a:p>
        </p:txBody>
      </p:sp>
      <p:sp>
        <p:nvSpPr>
          <p:cNvPr id="38" name="Rectangle 37">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descr="A large building&#10;&#10;Description generated with very high confidence">
            <a:extLst>
              <a:ext uri="{FF2B5EF4-FFF2-40B4-BE49-F238E27FC236}">
                <a16:creationId xmlns:a16="http://schemas.microsoft.com/office/drawing/2014/main" id="{522D0339-34E3-4495-8EF4-CD272782D1C5}"/>
              </a:ext>
            </a:extLst>
          </p:cNvPr>
          <p:cNvPicPr>
            <a:picLocks noChangeAspect="1"/>
          </p:cNvPicPr>
          <p:nvPr/>
        </p:nvPicPr>
        <p:blipFill>
          <a:blip r:embed="rId2"/>
          <a:stretch>
            <a:fillRect/>
          </a:stretch>
        </p:blipFill>
        <p:spPr>
          <a:xfrm>
            <a:off x="2535507" y="-2232"/>
            <a:ext cx="7341660" cy="4910671"/>
          </a:xfrm>
          <a:prstGeom prst="rect">
            <a:avLst/>
          </a:prstGeom>
        </p:spPr>
      </p:pic>
    </p:spTree>
    <p:extLst>
      <p:ext uri="{BB962C8B-B14F-4D97-AF65-F5344CB8AC3E}">
        <p14:creationId xmlns:p14="http://schemas.microsoft.com/office/powerpoint/2010/main" val="2114800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4" name="Straight Connector 33">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86D7367-D84C-40ED-BCCA-C4E46DE77450}"/>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Outputs for different parameter combinations</a:t>
            </a:r>
          </a:p>
        </p:txBody>
      </p:sp>
      <p:pic>
        <p:nvPicPr>
          <p:cNvPr id="3" name="Picture 3" descr="A large ship in the background&#10;&#10;Description generated with high confidence">
            <a:extLst>
              <a:ext uri="{FF2B5EF4-FFF2-40B4-BE49-F238E27FC236}">
                <a16:creationId xmlns:a16="http://schemas.microsoft.com/office/drawing/2014/main" id="{04D07684-C34B-486F-8B82-04C45E0FCB7C}"/>
              </a:ext>
            </a:extLst>
          </p:cNvPr>
          <p:cNvPicPr>
            <a:picLocks noChangeAspect="1"/>
          </p:cNvPicPr>
          <p:nvPr/>
        </p:nvPicPr>
        <p:blipFill>
          <a:blip r:embed="rId2"/>
          <a:stretch>
            <a:fillRect/>
          </a:stretch>
        </p:blipFill>
        <p:spPr>
          <a:xfrm>
            <a:off x="-1150" y="1304027"/>
            <a:ext cx="5981240" cy="2302068"/>
          </a:xfrm>
          <a:prstGeom prst="rect">
            <a:avLst/>
          </a:prstGeom>
        </p:spPr>
      </p:pic>
      <p:sp>
        <p:nvSpPr>
          <p:cNvPr id="40" name="Rectangle 39">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large ship in the water&#10;&#10;Description generated with very high confidence">
            <a:extLst>
              <a:ext uri="{FF2B5EF4-FFF2-40B4-BE49-F238E27FC236}">
                <a16:creationId xmlns:a16="http://schemas.microsoft.com/office/drawing/2014/main" id="{545B32E8-D244-47BC-990A-A22678B32C80}"/>
              </a:ext>
            </a:extLst>
          </p:cNvPr>
          <p:cNvPicPr>
            <a:picLocks noChangeAspect="1"/>
          </p:cNvPicPr>
          <p:nvPr/>
        </p:nvPicPr>
        <p:blipFill>
          <a:blip r:embed="rId3"/>
          <a:stretch>
            <a:fillRect/>
          </a:stretch>
        </p:blipFill>
        <p:spPr>
          <a:xfrm>
            <a:off x="6224201" y="1152911"/>
            <a:ext cx="5965125" cy="2604297"/>
          </a:xfrm>
          <a:prstGeom prst="rect">
            <a:avLst/>
          </a:prstGeom>
        </p:spPr>
      </p:pic>
      <p:sp>
        <p:nvSpPr>
          <p:cNvPr id="42" name="Rectangle 41">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15423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77DE04-ACB6-4D98-84FE-C6CFEB8199F6}"/>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Example 1 - Inputs</a:t>
            </a:r>
          </a:p>
        </p:txBody>
      </p:sp>
      <p:pic>
        <p:nvPicPr>
          <p:cNvPr id="7" name="Picture 7" descr="A black and white photo of a bridge&#10;&#10;Description generated with high confidence">
            <a:extLst>
              <a:ext uri="{FF2B5EF4-FFF2-40B4-BE49-F238E27FC236}">
                <a16:creationId xmlns:a16="http://schemas.microsoft.com/office/drawing/2014/main" id="{E84D6980-1CE6-4014-B7DB-99B4DBCAD920}"/>
              </a:ext>
            </a:extLst>
          </p:cNvPr>
          <p:cNvPicPr>
            <a:picLocks noChangeAspect="1"/>
          </p:cNvPicPr>
          <p:nvPr/>
        </p:nvPicPr>
        <p:blipFill>
          <a:blip r:embed="rId2"/>
          <a:stretch>
            <a:fillRect/>
          </a:stretch>
        </p:blipFill>
        <p:spPr>
          <a:xfrm>
            <a:off x="6229888" y="1559136"/>
            <a:ext cx="5961171" cy="1754976"/>
          </a:xfrm>
          <a:prstGeom prst="rect">
            <a:avLst/>
          </a:prstGeom>
        </p:spPr>
      </p:pic>
      <p:sp>
        <p:nvSpPr>
          <p:cNvPr id="24" name="Rectangle 23">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A group of people on a bridge&#10;&#10;Description generated with very high confidence">
            <a:extLst>
              <a:ext uri="{FF2B5EF4-FFF2-40B4-BE49-F238E27FC236}">
                <a16:creationId xmlns:a16="http://schemas.microsoft.com/office/drawing/2014/main" id="{E8DCEA6D-04AD-45C8-88C4-560AD230B7B4}"/>
              </a:ext>
            </a:extLst>
          </p:cNvPr>
          <p:cNvPicPr>
            <a:picLocks noChangeAspect="1"/>
          </p:cNvPicPr>
          <p:nvPr/>
        </p:nvPicPr>
        <p:blipFill>
          <a:blip r:embed="rId3"/>
          <a:stretch>
            <a:fillRect/>
          </a:stretch>
        </p:blipFill>
        <p:spPr>
          <a:xfrm>
            <a:off x="942" y="968894"/>
            <a:ext cx="5947701" cy="2935463"/>
          </a:xfrm>
          <a:prstGeom prst="rect">
            <a:avLst/>
          </a:prstGeom>
        </p:spPr>
      </p:pic>
      <p:sp>
        <p:nvSpPr>
          <p:cNvPr id="26" name="Rectangle 25">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a:extLst>
              <a:ext uri="{FF2B5EF4-FFF2-40B4-BE49-F238E27FC236}">
                <a16:creationId xmlns:a16="http://schemas.microsoft.com/office/drawing/2014/main" id="{6133A2DB-17B2-4993-B2A1-0E91D9894228}"/>
              </a:ext>
            </a:extLst>
          </p:cNvPr>
          <p:cNvSpPr txBox="1">
            <a:spLocks/>
          </p:cNvSpPr>
          <p:nvPr/>
        </p:nvSpPr>
        <p:spPr>
          <a:xfrm>
            <a:off x="1034331" y="5745673"/>
            <a:ext cx="10058400" cy="822960"/>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solidFill>
                <a:srgbClr val="FFFFFF"/>
              </a:solidFill>
              <a:cs typeface="Calibri Light"/>
            </a:endParaRPr>
          </a:p>
        </p:txBody>
      </p:sp>
      <p:sp>
        <p:nvSpPr>
          <p:cNvPr id="19" name="Title 1">
            <a:extLst>
              <a:ext uri="{FF2B5EF4-FFF2-40B4-BE49-F238E27FC236}">
                <a16:creationId xmlns:a16="http://schemas.microsoft.com/office/drawing/2014/main" id="{1E56D35A-FC1A-4ED5-9003-6E8240562F55}"/>
              </a:ext>
            </a:extLst>
          </p:cNvPr>
          <p:cNvSpPr txBox="1">
            <a:spLocks/>
          </p:cNvSpPr>
          <p:nvPr/>
        </p:nvSpPr>
        <p:spPr>
          <a:xfrm>
            <a:off x="1063268" y="5861419"/>
            <a:ext cx="10058400" cy="822960"/>
          </a:xfrm>
          <a:prstGeom prst="rect">
            <a:avLst/>
          </a:prstGeom>
        </p:spPr>
        <p:txBody>
          <a:bodyPr vert="horz" lIns="91440" tIns="45720" rIns="91440" bIns="45720" rtlCol="0" anchor="t">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FFFFFF"/>
                </a:solidFill>
                <a:ea typeface="+mj-lt"/>
                <a:cs typeface="+mj-lt"/>
              </a:rPr>
              <a:t>Paris, France 2017(Left) &amp; 1900 (Right)</a:t>
            </a:r>
            <a:endParaRPr lang="en-US" sz="2800" dirty="0"/>
          </a:p>
        </p:txBody>
      </p:sp>
    </p:spTree>
    <p:extLst>
      <p:ext uri="{BB962C8B-B14F-4D97-AF65-F5344CB8AC3E}">
        <p14:creationId xmlns:p14="http://schemas.microsoft.com/office/powerpoint/2010/main" val="3932079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8" name="Straight Connector 57">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0" name="Rectangle 59">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77DE04-ACB6-4D98-84FE-C6CFEB8199F6}"/>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ea typeface="+mj-lt"/>
                <a:cs typeface="+mj-lt"/>
              </a:rPr>
              <a:t>Example 1 - 'Good' Outputs</a:t>
            </a:r>
            <a:endParaRPr lang="en-US" dirty="0"/>
          </a:p>
        </p:txBody>
      </p:sp>
      <p:pic>
        <p:nvPicPr>
          <p:cNvPr id="3" name="Picture 3" descr="A group of people on a bridge&#10;&#10;Description generated with high confidence">
            <a:extLst>
              <a:ext uri="{FF2B5EF4-FFF2-40B4-BE49-F238E27FC236}">
                <a16:creationId xmlns:a16="http://schemas.microsoft.com/office/drawing/2014/main" id="{8A4C6BFA-4BD9-4CA7-B6AA-12B6D03E8D7A}"/>
              </a:ext>
            </a:extLst>
          </p:cNvPr>
          <p:cNvPicPr>
            <a:picLocks noChangeAspect="1"/>
          </p:cNvPicPr>
          <p:nvPr/>
        </p:nvPicPr>
        <p:blipFill>
          <a:blip r:embed="rId2"/>
          <a:stretch>
            <a:fillRect/>
          </a:stretch>
        </p:blipFill>
        <p:spPr>
          <a:xfrm>
            <a:off x="-3639" y="969382"/>
            <a:ext cx="5918233" cy="2944132"/>
          </a:xfrm>
          <a:prstGeom prst="rect">
            <a:avLst/>
          </a:prstGeom>
        </p:spPr>
      </p:pic>
      <p:sp>
        <p:nvSpPr>
          <p:cNvPr id="64" name="Rectangle 63">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2" descr="A group of people on a bridge&#10;&#10;Description generated with high confidence">
            <a:extLst>
              <a:ext uri="{FF2B5EF4-FFF2-40B4-BE49-F238E27FC236}">
                <a16:creationId xmlns:a16="http://schemas.microsoft.com/office/drawing/2014/main" id="{870A162D-4139-4300-B204-0D6A70EA5352}"/>
              </a:ext>
            </a:extLst>
          </p:cNvPr>
          <p:cNvPicPr>
            <a:picLocks noChangeAspect="1"/>
          </p:cNvPicPr>
          <p:nvPr/>
        </p:nvPicPr>
        <p:blipFill>
          <a:blip r:embed="rId3"/>
          <a:stretch>
            <a:fillRect/>
          </a:stretch>
        </p:blipFill>
        <p:spPr>
          <a:xfrm>
            <a:off x="6283205" y="974016"/>
            <a:ext cx="5911254" cy="2936718"/>
          </a:xfrm>
          <a:prstGeom prst="rect">
            <a:avLst/>
          </a:prstGeom>
        </p:spPr>
      </p:pic>
      <p:sp>
        <p:nvSpPr>
          <p:cNvPr id="66" name="Rectangle 65">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6044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77DE04-ACB6-4D98-84FE-C6CFEB8199F6}"/>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Example 2 - Inputs</a:t>
            </a:r>
          </a:p>
        </p:txBody>
      </p:sp>
      <p:pic>
        <p:nvPicPr>
          <p:cNvPr id="7" name="Picture 7" descr="A waterfall with trees on the side of a mountain&#10;&#10;Description generated with high confidence">
            <a:extLst>
              <a:ext uri="{FF2B5EF4-FFF2-40B4-BE49-F238E27FC236}">
                <a16:creationId xmlns:a16="http://schemas.microsoft.com/office/drawing/2014/main" id="{E84D6980-1CE6-4014-B7DB-99B4DBCAD920}"/>
              </a:ext>
            </a:extLst>
          </p:cNvPr>
          <p:cNvPicPr>
            <a:picLocks noChangeAspect="1"/>
          </p:cNvPicPr>
          <p:nvPr/>
        </p:nvPicPr>
        <p:blipFill>
          <a:blip r:embed="rId2"/>
          <a:stretch>
            <a:fillRect/>
          </a:stretch>
        </p:blipFill>
        <p:spPr>
          <a:xfrm>
            <a:off x="6383015" y="787490"/>
            <a:ext cx="3841547" cy="3298266"/>
          </a:xfrm>
          <a:prstGeom prst="rect">
            <a:avLst/>
          </a:prstGeom>
        </p:spPr>
      </p:pic>
      <p:sp>
        <p:nvSpPr>
          <p:cNvPr id="24" name="Rectangle 23">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A sign on the side of a mountain&#10;&#10;Description generated with very high confidence">
            <a:extLst>
              <a:ext uri="{FF2B5EF4-FFF2-40B4-BE49-F238E27FC236}">
                <a16:creationId xmlns:a16="http://schemas.microsoft.com/office/drawing/2014/main" id="{E8DCEA6D-04AD-45C8-88C4-560AD230B7B4}"/>
              </a:ext>
            </a:extLst>
          </p:cNvPr>
          <p:cNvPicPr>
            <a:picLocks noChangeAspect="1"/>
          </p:cNvPicPr>
          <p:nvPr/>
        </p:nvPicPr>
        <p:blipFill>
          <a:blip r:embed="rId3"/>
          <a:stretch>
            <a:fillRect/>
          </a:stretch>
        </p:blipFill>
        <p:spPr>
          <a:xfrm>
            <a:off x="212728" y="833856"/>
            <a:ext cx="5659168" cy="3282703"/>
          </a:xfrm>
          <a:prstGeom prst="rect">
            <a:avLst/>
          </a:prstGeom>
        </p:spPr>
      </p:pic>
      <p:sp>
        <p:nvSpPr>
          <p:cNvPr id="26" name="Rectangle 25">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a:extLst>
              <a:ext uri="{FF2B5EF4-FFF2-40B4-BE49-F238E27FC236}">
                <a16:creationId xmlns:a16="http://schemas.microsoft.com/office/drawing/2014/main" id="{B67CE261-3B4D-4565-825F-A8C4CEEA6F91}"/>
              </a:ext>
            </a:extLst>
          </p:cNvPr>
          <p:cNvSpPr txBox="1">
            <a:spLocks/>
          </p:cNvSpPr>
          <p:nvPr/>
        </p:nvSpPr>
        <p:spPr>
          <a:xfrm>
            <a:off x="1061459" y="5917484"/>
            <a:ext cx="10058400" cy="822960"/>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err="1">
                <a:solidFill>
                  <a:srgbClr val="FFFFFF"/>
                </a:solidFill>
                <a:ea typeface="+mj-lt"/>
                <a:cs typeface="+mj-lt"/>
              </a:rPr>
              <a:t>Seljestadjuvet</a:t>
            </a:r>
            <a:r>
              <a:rPr lang="en-US" sz="2800" dirty="0">
                <a:solidFill>
                  <a:srgbClr val="FFFFFF"/>
                </a:solidFill>
                <a:ea typeface="+mj-lt"/>
                <a:cs typeface="+mj-lt"/>
              </a:rPr>
              <a:t>, </a:t>
            </a:r>
            <a:r>
              <a:rPr lang="en-US" sz="2800" dirty="0" err="1">
                <a:solidFill>
                  <a:srgbClr val="FFFFFF"/>
                </a:solidFill>
                <a:ea typeface="+mj-lt"/>
                <a:cs typeface="+mj-lt"/>
              </a:rPr>
              <a:t>Odda</a:t>
            </a:r>
            <a:r>
              <a:rPr lang="en-US" sz="2800" dirty="0">
                <a:solidFill>
                  <a:srgbClr val="FFFFFF"/>
                </a:solidFill>
                <a:ea typeface="+mj-lt"/>
                <a:cs typeface="+mj-lt"/>
              </a:rPr>
              <a:t>, Norway, 2004(Left) &amp; 1887 (Right)</a:t>
            </a:r>
            <a:endParaRPr lang="en-US" sz="2800" dirty="0"/>
          </a:p>
        </p:txBody>
      </p:sp>
    </p:spTree>
    <p:extLst>
      <p:ext uri="{BB962C8B-B14F-4D97-AF65-F5344CB8AC3E}">
        <p14:creationId xmlns:p14="http://schemas.microsoft.com/office/powerpoint/2010/main" val="80195906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Application>Microsoft Office PowerPoint</Application>
  <PresentationFormat>Widescreen</PresentationFormat>
  <Slides>32</Slides>
  <Notes>0</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Retrospect</vt:lpstr>
      <vt:lpstr>Feature Point Detection</vt:lpstr>
      <vt:lpstr>Introduction</vt:lpstr>
      <vt:lpstr>Methodology</vt:lpstr>
      <vt:lpstr>Harris Corner Detector Output</vt:lpstr>
      <vt:lpstr>Output after finding matching SIFT points</vt:lpstr>
      <vt:lpstr>Outputs for different parameter combinations</vt:lpstr>
      <vt:lpstr>Example 1 - Inputs</vt:lpstr>
      <vt:lpstr>Example 1 - 'Good' Outputs</vt:lpstr>
      <vt:lpstr>Example 2 - Inputs</vt:lpstr>
      <vt:lpstr>Example 2 - 'Good' Output</vt:lpstr>
      <vt:lpstr>Example 3 - Inputs</vt:lpstr>
      <vt:lpstr>Example 3  - 'Good' Output</vt:lpstr>
      <vt:lpstr>Example 4  - Inputs</vt:lpstr>
      <vt:lpstr>Example 4 - 'Good' Outputs</vt:lpstr>
      <vt:lpstr>Example 5  - Inputs</vt:lpstr>
      <vt:lpstr>Example 5 - 'Good' Output</vt:lpstr>
      <vt:lpstr>Example 6  - Inputs</vt:lpstr>
      <vt:lpstr>Example 6 - 'Good' Outputs</vt:lpstr>
      <vt:lpstr>Example 7  - Inputs</vt:lpstr>
      <vt:lpstr>Example 7 - 'Good' Outputs</vt:lpstr>
      <vt:lpstr>Challenges and Irregular Outputs</vt:lpstr>
      <vt:lpstr>Challenging Inputs Part -1</vt:lpstr>
      <vt:lpstr>Challenging Inputs Part -2</vt:lpstr>
      <vt:lpstr>Irregular output Case 1</vt:lpstr>
      <vt:lpstr>Irregular output Case 2</vt:lpstr>
      <vt:lpstr>Irregular output Case 3</vt:lpstr>
      <vt:lpstr>Limitations in Implementation</vt:lpstr>
      <vt:lpstr>Further Work</vt:lpstr>
      <vt:lpstr>Thank You</vt:lpstr>
      <vt:lpstr>PowerPoint Presentation</vt:lpstr>
      <vt:lpstr>PowerPoint Presentation</vt:lpstr>
      <vt:lpstr>RANSAC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Feature Point Detection</dc:title>
  <dc:creator>Rabbir Rabbani</dc:creator>
  <cp:revision>1041</cp:revision>
  <dcterms:created xsi:type="dcterms:W3CDTF">2019-11-13T17:32:43Z</dcterms:created>
  <dcterms:modified xsi:type="dcterms:W3CDTF">2019-11-13T23:17:47Z</dcterms:modified>
</cp:coreProperties>
</file>